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10287000" cx="18288000"/>
  <p:notesSz cx="6858000" cy="9144000"/>
  <p:embeddedFontLst>
    <p:embeddedFont>
      <p:font typeface="Source Sans 3"/>
      <p:regular r:id="rId26"/>
      <p:bold r:id="rId27"/>
      <p:italic r:id="rId28"/>
      <p:boldItalic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30" roundtripDataSignature="AMtx7mjrbrdQ25yNcBrA2XqvfiCd+v5U0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SourceSans3-regular.fntdata"/><Relationship Id="rId25" Type="http://schemas.openxmlformats.org/officeDocument/2006/relationships/slide" Target="slides/slide20.xml"/><Relationship Id="rId28" Type="http://schemas.openxmlformats.org/officeDocument/2006/relationships/font" Target="fonts/SourceSans3-italic.fntdata"/><Relationship Id="rId27" Type="http://schemas.openxmlformats.org/officeDocument/2006/relationships/font" Target="fonts/SourceSans3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SourceSans3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0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0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1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91" name="Google Shape;191;p11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92" name="Google Shape;192;p11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3" name="Google Shape;193;p11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Motivos familiares: A veces pensamos que en Inicial "faltar no tiene consecuencias" o valoramos poco esos primeros años.</a:t>
            </a:r>
            <a:endParaRPr/>
          </a:p>
        </p:txBody>
      </p:sp>
      <p:sp>
        <p:nvSpPr>
          <p:cNvPr id="194" name="Google Shape;194;p11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95" name="Google Shape;195;p11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2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04" name="Google Shape;204;p12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205" name="Google Shape;205;p12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6" name="Google Shape;206;p12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Motivos personales: Desmotivación, problemas de salud o el uso de pantallas de noche que afecta el descanso y la puntualidad.</a:t>
            </a:r>
            <a:endParaRPr/>
          </a:p>
        </p:txBody>
      </p:sp>
      <p:sp>
        <p:nvSpPr>
          <p:cNvPr id="207" name="Google Shape;207;p12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08" name="Google Shape;208;p12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3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17" name="Google Shape;217;p13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218" name="Google Shape;218;p13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9" name="Google Shape;219;p13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13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21" name="Google Shape;221;p13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4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30" name="Google Shape;230;p14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231" name="Google Shape;231;p14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2" name="Google Shape;232;p14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Motivos de entorno: Problemas de transporte o el clima (alertas meteorológicas).</a:t>
            </a:r>
            <a:endParaRPr/>
          </a:p>
        </p:txBody>
      </p:sp>
      <p:sp>
        <p:nvSpPr>
          <p:cNvPr id="233" name="Google Shape;233;p14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34" name="Google Shape;234;p14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5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5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6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50" name="Google Shape;250;p16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251" name="Google Shape;251;p16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2" name="Google Shape;252;p16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Promover la asistencia es una responsabilidad compartida entre familias y docentes.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¿Cómo ayudar desde casa?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Conversar sobre la importancia de no faltar.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Cuidar las rutinas de sueño y descanso.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Acercarse al centro si el estudiante está desmotivado o tiene problemas de convivencia.</a:t>
            </a:r>
            <a:endParaRPr/>
          </a:p>
        </p:txBody>
      </p:sp>
      <p:sp>
        <p:nvSpPr>
          <p:cNvPr id="253" name="Google Shape;253;p16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54" name="Google Shape;254;p16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7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7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8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8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9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19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2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0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20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12" name="Google Shape;112;p4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13" name="Google Shape;113;p4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4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Favorece la socialización y fortalece los vínculos con amigos.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Genera sentido de pertenencia e identidad con el centro.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Es la base para construir proyectos de vida.</a:t>
            </a:r>
            <a:endParaRPr/>
          </a:p>
        </p:txBody>
      </p:sp>
      <p:sp>
        <p:nvSpPr>
          <p:cNvPr id="115" name="Google Shape;115;p4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16" name="Google Shape;116;p4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24" name="Google Shape;124;p5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25" name="Google Shape;125;p5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p5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Favorece la socialización y fortalece los vínculos con amigos.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Genera sentido de pertenencia e identidad con el centro.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Es la base para construir proyectos de vida.</a:t>
            </a:r>
            <a:endParaRPr/>
          </a:p>
        </p:txBody>
      </p:sp>
      <p:sp>
        <p:nvSpPr>
          <p:cNvPr id="127" name="Google Shape;127;p5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28" name="Google Shape;128;p5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36" name="Google Shape;136;p6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37" name="Google Shape;137;p6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6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Favorece la socialización y fortalece los vínculos con amigos.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Genera sentido de pertenencia e identidad con el centro.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Es la base para construir proyectos de vida.</a:t>
            </a:r>
            <a:endParaRPr/>
          </a:p>
        </p:txBody>
      </p:sp>
      <p:sp>
        <p:nvSpPr>
          <p:cNvPr id="139" name="Google Shape;139;p6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40" name="Google Shape;140;p6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7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7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8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8:notes"/>
          <p:cNvSpPr/>
          <p:nvPr>
            <p:ph idx="2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9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71" name="Google Shape;171;p9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72" name="Google Shape;172;p9:notes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3" name="Google Shape;173;p9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Consecuencias académicas: Se pierde el "hilo" de los contenidos, dificultando la comprensión y el desempeño.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Consecuencias sociales: Limita la participación en grupos y puede generar aislamiento.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El círculo del ausentismo: El retraso académico genera estrés y desmotivación, lo que hace que el estudiante quiera faltar más.</a:t>
            </a:r>
            <a:endParaRPr/>
          </a:p>
        </p:txBody>
      </p:sp>
      <p:sp>
        <p:nvSpPr>
          <p:cNvPr id="174" name="Google Shape;174;p9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75" name="Google Shape;175;p9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3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3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2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2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2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2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2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2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3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7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2.png"/><Relationship Id="rId4" Type="http://schemas.openxmlformats.org/officeDocument/2006/relationships/image" Target="../media/image5.png"/><Relationship Id="rId5" Type="http://schemas.openxmlformats.org/officeDocument/2006/relationships/image" Target="../media/image1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2.png"/><Relationship Id="rId4" Type="http://schemas.openxmlformats.org/officeDocument/2006/relationships/image" Target="../media/image5.png"/><Relationship Id="rId5" Type="http://schemas.openxmlformats.org/officeDocument/2006/relationships/image" Target="../media/image1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2.png"/><Relationship Id="rId4" Type="http://schemas.openxmlformats.org/officeDocument/2006/relationships/image" Target="../media/image5.png"/><Relationship Id="rId5" Type="http://schemas.openxmlformats.org/officeDocument/2006/relationships/image" Target="../media/image15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2.png"/><Relationship Id="rId4" Type="http://schemas.openxmlformats.org/officeDocument/2006/relationships/image" Target="../media/image5.png"/><Relationship Id="rId5" Type="http://schemas.openxmlformats.org/officeDocument/2006/relationships/image" Target="../media/image16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2.png"/><Relationship Id="rId4" Type="http://schemas.openxmlformats.org/officeDocument/2006/relationships/image" Target="../media/image4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Relationship Id="rId4" Type="http://schemas.openxmlformats.org/officeDocument/2006/relationships/image" Target="../media/image13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png"/><Relationship Id="rId4" Type="http://schemas.openxmlformats.org/officeDocument/2006/relationships/image" Target="../media/image13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Relationship Id="rId4" Type="http://schemas.openxmlformats.org/officeDocument/2006/relationships/image" Target="../media/image1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.png"/><Relationship Id="rId4" Type="http://schemas.openxmlformats.org/officeDocument/2006/relationships/image" Target="../media/image7.png"/><Relationship Id="rId5" Type="http://schemas.openxmlformats.org/officeDocument/2006/relationships/image" Target="../media/image6.png"/><Relationship Id="rId6" Type="http://schemas.openxmlformats.org/officeDocument/2006/relationships/image" Target="../media/image9.png"/><Relationship Id="rId7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www.youtube.com/watch?v=8mSZsXabrWE" TargetMode="External"/><Relationship Id="rId4" Type="http://schemas.openxmlformats.org/officeDocument/2006/relationships/image" Target="../media/image8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2.png"/><Relationship Id="rId4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3175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 rot="221764">
            <a:off x="-1921330" y="3508"/>
            <a:ext cx="21260239" cy="615996"/>
          </a:xfrm>
          <a:custGeom>
            <a:rect b="b" l="l" r="r" t="t"/>
            <a:pathLst>
              <a:path extrusionOk="0" h="615996" w="21260239">
                <a:moveTo>
                  <a:pt x="0" y="0"/>
                </a:moveTo>
                <a:lnTo>
                  <a:pt x="21260239" y="0"/>
                </a:lnTo>
                <a:lnTo>
                  <a:pt x="21260239" y="615996"/>
                </a:lnTo>
                <a:lnTo>
                  <a:pt x="0" y="61599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08529" l="0" r="0" t="-324861"/>
            </a:stretch>
          </a:blipFill>
          <a:ln>
            <a:noFill/>
          </a:ln>
        </p:spPr>
      </p:sp>
      <p:sp>
        <p:nvSpPr>
          <p:cNvPr id="89" name="Google Shape;89;p1"/>
          <p:cNvSpPr/>
          <p:nvPr/>
        </p:nvSpPr>
        <p:spPr>
          <a:xfrm rot="221764">
            <a:off x="-1651174" y="9769533"/>
            <a:ext cx="21260239" cy="615996"/>
          </a:xfrm>
          <a:custGeom>
            <a:rect b="b" l="l" r="r" t="t"/>
            <a:pathLst>
              <a:path extrusionOk="0" h="615996" w="21260239">
                <a:moveTo>
                  <a:pt x="0" y="0"/>
                </a:moveTo>
                <a:lnTo>
                  <a:pt x="21260240" y="0"/>
                </a:lnTo>
                <a:lnTo>
                  <a:pt x="21260240" y="615995"/>
                </a:lnTo>
                <a:lnTo>
                  <a:pt x="0" y="61599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339524" l="0" r="0" t="-99763"/>
            </a:stretch>
          </a:blipFill>
          <a:ln>
            <a:noFill/>
          </a:ln>
        </p:spPr>
      </p:sp>
      <p:grpSp>
        <p:nvGrpSpPr>
          <p:cNvPr id="90" name="Google Shape;90;p1"/>
          <p:cNvGrpSpPr/>
          <p:nvPr/>
        </p:nvGrpSpPr>
        <p:grpSpPr>
          <a:xfrm>
            <a:off x="6455176" y="1844096"/>
            <a:ext cx="5377648" cy="4664935"/>
            <a:chOff x="0" y="0"/>
            <a:chExt cx="7170197" cy="6219913"/>
          </a:xfrm>
        </p:grpSpPr>
        <p:sp>
          <p:nvSpPr>
            <p:cNvPr id="91" name="Google Shape;91;p1"/>
            <p:cNvSpPr/>
            <p:nvPr/>
          </p:nvSpPr>
          <p:spPr>
            <a:xfrm>
              <a:off x="0" y="5986882"/>
              <a:ext cx="7170197" cy="233031"/>
            </a:xfrm>
            <a:custGeom>
              <a:rect b="b" l="l" r="r" t="t"/>
              <a:pathLst>
                <a:path extrusionOk="0" h="233031" w="7170197">
                  <a:moveTo>
                    <a:pt x="0" y="0"/>
                  </a:moveTo>
                  <a:lnTo>
                    <a:pt x="7170197" y="0"/>
                  </a:lnTo>
                  <a:lnTo>
                    <a:pt x="7170197" y="233031"/>
                  </a:lnTo>
                  <a:lnTo>
                    <a:pt x="0" y="233031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92" name="Google Shape;92;p1"/>
            <p:cNvSpPr/>
            <p:nvPr/>
          </p:nvSpPr>
          <p:spPr>
            <a:xfrm>
              <a:off x="554667" y="2554992"/>
              <a:ext cx="6060862" cy="3197105"/>
            </a:xfrm>
            <a:custGeom>
              <a:rect b="b" l="l" r="r" t="t"/>
              <a:pathLst>
                <a:path extrusionOk="0" h="3197105" w="6060862">
                  <a:moveTo>
                    <a:pt x="0" y="0"/>
                  </a:moveTo>
                  <a:lnTo>
                    <a:pt x="6060862" y="0"/>
                  </a:lnTo>
                  <a:lnTo>
                    <a:pt x="6060862" y="3197104"/>
                  </a:lnTo>
                  <a:lnTo>
                    <a:pt x="0" y="319710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93" name="Google Shape;93;p1"/>
            <p:cNvSpPr/>
            <p:nvPr/>
          </p:nvSpPr>
          <p:spPr>
            <a:xfrm>
              <a:off x="2153870" y="0"/>
              <a:ext cx="2880993" cy="2315598"/>
            </a:xfrm>
            <a:custGeom>
              <a:rect b="b" l="l" r="r" t="t"/>
              <a:pathLst>
                <a:path extrusionOk="0" h="2315598" w="2880993">
                  <a:moveTo>
                    <a:pt x="0" y="0"/>
                  </a:moveTo>
                  <a:lnTo>
                    <a:pt x="2880993" y="0"/>
                  </a:lnTo>
                  <a:lnTo>
                    <a:pt x="2880993" y="2315598"/>
                  </a:lnTo>
                  <a:lnTo>
                    <a:pt x="0" y="231559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</p:grpSp>
      <p:sp>
        <p:nvSpPr>
          <p:cNvPr id="94" name="Google Shape;94;p1"/>
          <p:cNvSpPr/>
          <p:nvPr/>
        </p:nvSpPr>
        <p:spPr>
          <a:xfrm>
            <a:off x="6103387" y="7870006"/>
            <a:ext cx="6007499" cy="871087"/>
          </a:xfrm>
          <a:custGeom>
            <a:rect b="b" l="l" r="r" t="t"/>
            <a:pathLst>
              <a:path extrusionOk="0" h="871087" w="6007499">
                <a:moveTo>
                  <a:pt x="0" y="0"/>
                </a:moveTo>
                <a:lnTo>
                  <a:pt x="6007498" y="0"/>
                </a:lnTo>
                <a:lnTo>
                  <a:pt x="6007498" y="871088"/>
                </a:lnTo>
                <a:lnTo>
                  <a:pt x="0" y="87108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5" name="Google Shape;95;p1"/>
          <p:cNvSpPr txBox="1"/>
          <p:nvPr/>
        </p:nvSpPr>
        <p:spPr>
          <a:xfrm>
            <a:off x="6066523" y="6955661"/>
            <a:ext cx="6081226" cy="30474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4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Herramientas para </a:t>
            </a:r>
            <a:r>
              <a:rPr b="1" i="0" lang="en-US" sz="224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promover la asistencia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0"/>
          <p:cNvSpPr/>
          <p:nvPr/>
        </p:nvSpPr>
        <p:spPr>
          <a:xfrm rot="10800000">
            <a:off x="-1563343" y="7961834"/>
            <a:ext cx="19360873" cy="5925819"/>
          </a:xfrm>
          <a:custGeom>
            <a:rect b="b" l="l" r="r" t="t"/>
            <a:pathLst>
              <a:path extrusionOk="0" h="5925819" w="19360873">
                <a:moveTo>
                  <a:pt x="0" y="0"/>
                </a:moveTo>
                <a:lnTo>
                  <a:pt x="19360873" y="0"/>
                </a:lnTo>
                <a:lnTo>
                  <a:pt x="19360873" y="5925819"/>
                </a:lnTo>
                <a:lnTo>
                  <a:pt x="0" y="59258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87" name="Google Shape;187;p10"/>
          <p:cNvSpPr/>
          <p:nvPr/>
        </p:nvSpPr>
        <p:spPr>
          <a:xfrm>
            <a:off x="1028700" y="-2843263"/>
            <a:ext cx="18579053" cy="5686525"/>
          </a:xfrm>
          <a:custGeom>
            <a:rect b="b" l="l" r="r" t="t"/>
            <a:pathLst>
              <a:path extrusionOk="0" h="5686525" w="18579053">
                <a:moveTo>
                  <a:pt x="0" y="0"/>
                </a:moveTo>
                <a:lnTo>
                  <a:pt x="18579053" y="0"/>
                </a:lnTo>
                <a:lnTo>
                  <a:pt x="18579053" y="5686526"/>
                </a:lnTo>
                <a:lnTo>
                  <a:pt x="0" y="568652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88" name="Google Shape;188;p10"/>
          <p:cNvSpPr txBox="1"/>
          <p:nvPr/>
        </p:nvSpPr>
        <p:spPr>
          <a:xfrm>
            <a:off x="1762591" y="3570129"/>
            <a:ext cx="14762700" cy="27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99" u="none" cap="none" strike="noStrike">
                <a:solidFill>
                  <a:srgbClr val="00AFEF"/>
                </a:solidFill>
                <a:latin typeface="Source Sans 3"/>
                <a:ea typeface="Source Sans 3"/>
                <a:cs typeface="Source Sans 3"/>
                <a:sym typeface="Source Sans 3"/>
              </a:rPr>
              <a:t>Las faltas a clase no tienen una sola causa.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0" marL="0" marR="0" rtl="0" algn="ctr">
              <a:lnSpc>
                <a:spcPct val="12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Suelen darse por una </a:t>
            </a:r>
            <a:r>
              <a:rPr b="1"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combinación de situaciones</a:t>
            </a: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 que se van acumulando en la vida cotidiana.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1"/>
          <p:cNvSpPr/>
          <p:nvPr/>
        </p:nvSpPr>
        <p:spPr>
          <a:xfrm>
            <a:off x="4417611" y="9151956"/>
            <a:ext cx="9452778" cy="106344"/>
          </a:xfrm>
          <a:custGeom>
            <a:rect b="b" l="l" r="r" t="t"/>
            <a:pathLst>
              <a:path extrusionOk="0" h="106344" w="9452778">
                <a:moveTo>
                  <a:pt x="0" y="0"/>
                </a:moveTo>
                <a:lnTo>
                  <a:pt x="9452778" y="0"/>
                </a:lnTo>
                <a:lnTo>
                  <a:pt x="9452778" y="106344"/>
                </a:lnTo>
                <a:lnTo>
                  <a:pt x="0" y="10634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8" name="Google Shape;198;p11"/>
          <p:cNvSpPr/>
          <p:nvPr/>
        </p:nvSpPr>
        <p:spPr>
          <a:xfrm rot="-596632">
            <a:off x="-9122735" y="2428160"/>
            <a:ext cx="11940955" cy="3654790"/>
          </a:xfrm>
          <a:custGeom>
            <a:rect b="b" l="l" r="r" t="t"/>
            <a:pathLst>
              <a:path extrusionOk="0" h="3654790" w="11940955">
                <a:moveTo>
                  <a:pt x="0" y="0"/>
                </a:moveTo>
                <a:lnTo>
                  <a:pt x="11940954" y="0"/>
                </a:lnTo>
                <a:lnTo>
                  <a:pt x="11940954" y="3654790"/>
                </a:lnTo>
                <a:lnTo>
                  <a:pt x="0" y="36547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9" name="Google Shape;199;p11"/>
          <p:cNvSpPr/>
          <p:nvPr/>
        </p:nvSpPr>
        <p:spPr>
          <a:xfrm>
            <a:off x="793331" y="2225656"/>
            <a:ext cx="1019530" cy="1518853"/>
          </a:xfrm>
          <a:custGeom>
            <a:rect b="b" l="l" r="r" t="t"/>
            <a:pathLst>
              <a:path extrusionOk="0" h="1518853" w="1019530">
                <a:moveTo>
                  <a:pt x="0" y="0"/>
                </a:moveTo>
                <a:lnTo>
                  <a:pt x="1019530" y="0"/>
                </a:lnTo>
                <a:lnTo>
                  <a:pt x="1019530" y="1518853"/>
                </a:lnTo>
                <a:lnTo>
                  <a:pt x="0" y="151885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0" name="Google Shape;200;p11"/>
          <p:cNvSpPr txBox="1"/>
          <p:nvPr/>
        </p:nvSpPr>
        <p:spPr>
          <a:xfrm>
            <a:off x="1028700" y="942975"/>
            <a:ext cx="16049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199" u="none" cap="none" strike="noStrike">
                <a:solidFill>
                  <a:srgbClr val="003175"/>
                </a:solidFill>
                <a:latin typeface="Source Sans 3"/>
                <a:ea typeface="Source Sans 3"/>
                <a:cs typeface="Source Sans 3"/>
                <a:sym typeface="Source Sans 3"/>
              </a:rPr>
              <a:t>Las razones por las que a veces no asisten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201" name="Google Shape;201;p11"/>
          <p:cNvSpPr txBox="1"/>
          <p:nvPr/>
        </p:nvSpPr>
        <p:spPr>
          <a:xfrm>
            <a:off x="2656913" y="2149456"/>
            <a:ext cx="14602500" cy="55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00" u="none" cap="none" strike="noStrike">
                <a:solidFill>
                  <a:srgbClr val="00AFEF"/>
                </a:solidFill>
                <a:latin typeface="Source Sans 3"/>
                <a:ea typeface="Source Sans 3"/>
                <a:cs typeface="Source Sans 3"/>
                <a:sym typeface="Source Sans 3"/>
              </a:rPr>
              <a:t>En la familia: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-485775" lvl="1" marL="971550" marR="0" rtl="0" algn="l">
              <a:lnSpc>
                <a:spcPct val="1399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Source Sans 3"/>
              <a:buChar char="•"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A veces puede pasar que no se considere tan importante asistir todos los días, sobre todo en los primeros años de educación.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-485775" lvl="1" marL="971550" marR="0" rtl="0" algn="l">
              <a:lnSpc>
                <a:spcPct val="1399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Source Sans 3"/>
              <a:buChar char="•"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Se piensa que “no pasa nada” por faltar o que no tiene consecuencias en los niños y niñas.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2"/>
          <p:cNvSpPr/>
          <p:nvPr/>
        </p:nvSpPr>
        <p:spPr>
          <a:xfrm>
            <a:off x="4417611" y="9151956"/>
            <a:ext cx="9452778" cy="106344"/>
          </a:xfrm>
          <a:custGeom>
            <a:rect b="b" l="l" r="r" t="t"/>
            <a:pathLst>
              <a:path extrusionOk="0" h="106344" w="9452778">
                <a:moveTo>
                  <a:pt x="0" y="0"/>
                </a:moveTo>
                <a:lnTo>
                  <a:pt x="9452778" y="0"/>
                </a:lnTo>
                <a:lnTo>
                  <a:pt x="9452778" y="106344"/>
                </a:lnTo>
                <a:lnTo>
                  <a:pt x="0" y="10634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1" name="Google Shape;211;p12"/>
          <p:cNvSpPr/>
          <p:nvPr/>
        </p:nvSpPr>
        <p:spPr>
          <a:xfrm rot="-596632">
            <a:off x="-9122735" y="2428160"/>
            <a:ext cx="11940955" cy="3654790"/>
          </a:xfrm>
          <a:custGeom>
            <a:rect b="b" l="l" r="r" t="t"/>
            <a:pathLst>
              <a:path extrusionOk="0" h="3654790" w="11940955">
                <a:moveTo>
                  <a:pt x="0" y="0"/>
                </a:moveTo>
                <a:lnTo>
                  <a:pt x="11940954" y="0"/>
                </a:lnTo>
                <a:lnTo>
                  <a:pt x="11940954" y="3654790"/>
                </a:lnTo>
                <a:lnTo>
                  <a:pt x="0" y="36547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2" name="Google Shape;212;p12"/>
          <p:cNvSpPr/>
          <p:nvPr/>
        </p:nvSpPr>
        <p:spPr>
          <a:xfrm>
            <a:off x="690761" y="2225656"/>
            <a:ext cx="1328990" cy="1794922"/>
          </a:xfrm>
          <a:custGeom>
            <a:rect b="b" l="l" r="r" t="t"/>
            <a:pathLst>
              <a:path extrusionOk="0" h="1794922" w="1328990">
                <a:moveTo>
                  <a:pt x="0" y="0"/>
                </a:moveTo>
                <a:lnTo>
                  <a:pt x="1328990" y="0"/>
                </a:lnTo>
                <a:lnTo>
                  <a:pt x="1328990" y="1794923"/>
                </a:lnTo>
                <a:lnTo>
                  <a:pt x="0" y="17949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3" name="Google Shape;213;p12"/>
          <p:cNvSpPr txBox="1"/>
          <p:nvPr/>
        </p:nvSpPr>
        <p:spPr>
          <a:xfrm>
            <a:off x="2656913" y="2149456"/>
            <a:ext cx="14602500" cy="74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00" u="none" cap="none" strike="noStrike">
                <a:solidFill>
                  <a:srgbClr val="00AFEF"/>
                </a:solidFill>
                <a:latin typeface="Source Sans 3"/>
                <a:ea typeface="Source Sans 3"/>
                <a:cs typeface="Source Sans 3"/>
                <a:sym typeface="Source Sans 3"/>
              </a:rPr>
              <a:t>En lo personal</a:t>
            </a:r>
            <a:r>
              <a:rPr i="0" lang="en-US" sz="4500" u="none" cap="none" strike="noStrike">
                <a:solidFill>
                  <a:srgbClr val="00AFEF"/>
                </a:solidFill>
                <a:latin typeface="Source Sans 3"/>
                <a:ea typeface="Source Sans 3"/>
                <a:cs typeface="Source Sans 3"/>
                <a:sym typeface="Source Sans 3"/>
              </a:rPr>
              <a:t>, también influyen las cosas que les pasan a niños, niñas y adolescentes: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-485775" lvl="1" marL="9715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Source Sans 3"/>
              <a:buChar char="•"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falta de motivación o ganas de ir,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-485775" lvl="1" marL="9715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Source Sans 3"/>
              <a:buChar char="•"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malestar emocional o preocupaciones,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-485775" lvl="1" marL="9715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Source Sans 3"/>
              <a:buChar char="•"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problemas de salud,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-485775" lvl="1" marL="9715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Source Sans 3"/>
              <a:buChar char="•"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tener que ayudar o cuidar en casa,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-485775" lvl="1" marL="9715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Source Sans 3"/>
              <a:buChar char="•"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dormir poco (por ejemplo, por usar pantallas de noche), lo que hace más dificil levantarse y llegar a tiempo.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0" marL="0" marR="0" rtl="0" algn="l">
              <a:lnSpc>
                <a:spcPct val="139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0" sz="4500" u="none" cap="none" strike="noStrike">
              <a:solidFill>
                <a:srgbClr val="000000"/>
              </a:solidFill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214" name="Google Shape;214;p12"/>
          <p:cNvSpPr txBox="1"/>
          <p:nvPr/>
        </p:nvSpPr>
        <p:spPr>
          <a:xfrm>
            <a:off x="1028700" y="942975"/>
            <a:ext cx="16049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199" u="none" cap="none" strike="noStrike">
                <a:solidFill>
                  <a:srgbClr val="003175"/>
                </a:solidFill>
                <a:latin typeface="Source Sans 3"/>
                <a:ea typeface="Source Sans 3"/>
                <a:cs typeface="Source Sans 3"/>
                <a:sym typeface="Source Sans 3"/>
              </a:rPr>
              <a:t>Las razones por las que a veces no asisten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3"/>
          <p:cNvSpPr/>
          <p:nvPr/>
        </p:nvSpPr>
        <p:spPr>
          <a:xfrm>
            <a:off x="4417611" y="9151956"/>
            <a:ext cx="9452778" cy="106344"/>
          </a:xfrm>
          <a:custGeom>
            <a:rect b="b" l="l" r="r" t="t"/>
            <a:pathLst>
              <a:path extrusionOk="0" h="106344" w="9452778">
                <a:moveTo>
                  <a:pt x="0" y="0"/>
                </a:moveTo>
                <a:lnTo>
                  <a:pt x="9452778" y="0"/>
                </a:lnTo>
                <a:lnTo>
                  <a:pt x="9452778" y="106344"/>
                </a:lnTo>
                <a:lnTo>
                  <a:pt x="0" y="10634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24" name="Google Shape;224;p13"/>
          <p:cNvSpPr/>
          <p:nvPr/>
        </p:nvSpPr>
        <p:spPr>
          <a:xfrm rot="-596632">
            <a:off x="-9122735" y="2428160"/>
            <a:ext cx="11940955" cy="3654790"/>
          </a:xfrm>
          <a:custGeom>
            <a:rect b="b" l="l" r="r" t="t"/>
            <a:pathLst>
              <a:path extrusionOk="0" h="3654790" w="11940955">
                <a:moveTo>
                  <a:pt x="0" y="0"/>
                </a:moveTo>
                <a:lnTo>
                  <a:pt x="11940954" y="0"/>
                </a:lnTo>
                <a:lnTo>
                  <a:pt x="11940954" y="3654790"/>
                </a:lnTo>
                <a:lnTo>
                  <a:pt x="0" y="36547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25" name="Google Shape;225;p13"/>
          <p:cNvSpPr/>
          <p:nvPr/>
        </p:nvSpPr>
        <p:spPr>
          <a:xfrm>
            <a:off x="792950" y="2225656"/>
            <a:ext cx="1316289" cy="1263638"/>
          </a:xfrm>
          <a:custGeom>
            <a:rect b="b" l="l" r="r" t="t"/>
            <a:pathLst>
              <a:path extrusionOk="0" h="1263638" w="1316289">
                <a:moveTo>
                  <a:pt x="0" y="0"/>
                </a:moveTo>
                <a:lnTo>
                  <a:pt x="1316289" y="0"/>
                </a:lnTo>
                <a:lnTo>
                  <a:pt x="1316289" y="1263638"/>
                </a:lnTo>
                <a:lnTo>
                  <a:pt x="0" y="126363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26" name="Google Shape;226;p13"/>
          <p:cNvSpPr txBox="1"/>
          <p:nvPr/>
        </p:nvSpPr>
        <p:spPr>
          <a:xfrm>
            <a:off x="2656913" y="2149456"/>
            <a:ext cx="14602500" cy="581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00" u="none" cap="none" strike="noStrike">
                <a:solidFill>
                  <a:srgbClr val="00AFEF"/>
                </a:solidFill>
                <a:latin typeface="Source Sans 3"/>
                <a:ea typeface="Source Sans 3"/>
                <a:cs typeface="Source Sans 3"/>
                <a:sym typeface="Source Sans 3"/>
              </a:rPr>
              <a:t>En el centro educativo</a:t>
            </a:r>
            <a:r>
              <a:rPr i="0" lang="en-US" sz="4500" u="none" cap="none" strike="noStrike">
                <a:solidFill>
                  <a:srgbClr val="00AFEF"/>
                </a:solidFill>
                <a:latin typeface="Source Sans 3"/>
                <a:ea typeface="Source Sans 3"/>
                <a:cs typeface="Source Sans 3"/>
                <a:sym typeface="Source Sans 3"/>
              </a:rPr>
              <a:t>, a veces hay situaciones que también inciden: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-485775" lvl="1" marL="9715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Source Sans 3"/>
              <a:buChar char="•"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problemas de convivencia o sentirse poco seguros/as,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-485775" lvl="1" marL="9715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Source Sans 3"/>
              <a:buChar char="•"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horarios cambiantes o actividades a contraturno,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-485775" lvl="1" marL="9715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Source Sans 3"/>
              <a:buChar char="•"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falta de docentes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-485775" lvl="1" marL="9715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Source Sans 3"/>
              <a:buChar char="•"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propuestas poco participativas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0" marL="0" marR="0" rtl="0" algn="l">
              <a:lnSpc>
                <a:spcPct val="139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0" sz="4500" u="none" cap="none" strike="noStrike">
              <a:solidFill>
                <a:srgbClr val="000000"/>
              </a:solidFill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227" name="Google Shape;227;p13"/>
          <p:cNvSpPr txBox="1"/>
          <p:nvPr/>
        </p:nvSpPr>
        <p:spPr>
          <a:xfrm>
            <a:off x="1028700" y="942975"/>
            <a:ext cx="16049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199" u="none" cap="none" strike="noStrike">
                <a:solidFill>
                  <a:srgbClr val="003175"/>
                </a:solidFill>
                <a:latin typeface="Source Sans 3"/>
                <a:ea typeface="Source Sans 3"/>
                <a:cs typeface="Source Sans 3"/>
                <a:sym typeface="Source Sans 3"/>
              </a:rPr>
              <a:t>Las razones por las que a veces no asisten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4"/>
          <p:cNvSpPr/>
          <p:nvPr/>
        </p:nvSpPr>
        <p:spPr>
          <a:xfrm>
            <a:off x="4417611" y="9151956"/>
            <a:ext cx="9452778" cy="106344"/>
          </a:xfrm>
          <a:custGeom>
            <a:rect b="b" l="l" r="r" t="t"/>
            <a:pathLst>
              <a:path extrusionOk="0" h="106344" w="9452778">
                <a:moveTo>
                  <a:pt x="0" y="0"/>
                </a:moveTo>
                <a:lnTo>
                  <a:pt x="9452778" y="0"/>
                </a:lnTo>
                <a:lnTo>
                  <a:pt x="9452778" y="106344"/>
                </a:lnTo>
                <a:lnTo>
                  <a:pt x="0" y="10634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7" name="Google Shape;237;p14"/>
          <p:cNvSpPr/>
          <p:nvPr/>
        </p:nvSpPr>
        <p:spPr>
          <a:xfrm rot="-596632">
            <a:off x="-9122735" y="2428160"/>
            <a:ext cx="11940955" cy="3654790"/>
          </a:xfrm>
          <a:custGeom>
            <a:rect b="b" l="l" r="r" t="t"/>
            <a:pathLst>
              <a:path extrusionOk="0" h="3654790" w="11940955">
                <a:moveTo>
                  <a:pt x="0" y="0"/>
                </a:moveTo>
                <a:lnTo>
                  <a:pt x="11940954" y="0"/>
                </a:lnTo>
                <a:lnTo>
                  <a:pt x="11940954" y="3654790"/>
                </a:lnTo>
                <a:lnTo>
                  <a:pt x="0" y="36547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8" name="Google Shape;238;p14"/>
          <p:cNvSpPr/>
          <p:nvPr/>
        </p:nvSpPr>
        <p:spPr>
          <a:xfrm>
            <a:off x="620512" y="2225656"/>
            <a:ext cx="1488727" cy="1334271"/>
          </a:xfrm>
          <a:custGeom>
            <a:rect b="b" l="l" r="r" t="t"/>
            <a:pathLst>
              <a:path extrusionOk="0" h="1334271" w="1488727">
                <a:moveTo>
                  <a:pt x="0" y="0"/>
                </a:moveTo>
                <a:lnTo>
                  <a:pt x="1488727" y="0"/>
                </a:lnTo>
                <a:lnTo>
                  <a:pt x="1488727" y="1334272"/>
                </a:lnTo>
                <a:lnTo>
                  <a:pt x="0" y="133427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9" name="Google Shape;239;p14"/>
          <p:cNvSpPr txBox="1"/>
          <p:nvPr/>
        </p:nvSpPr>
        <p:spPr>
          <a:xfrm>
            <a:off x="2656913" y="2149456"/>
            <a:ext cx="14602500" cy="484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00" u="none" cap="none" strike="noStrike">
                <a:solidFill>
                  <a:srgbClr val="00AFEF"/>
                </a:solidFill>
                <a:latin typeface="Source Sans 3"/>
                <a:ea typeface="Source Sans 3"/>
                <a:cs typeface="Source Sans 3"/>
                <a:sym typeface="Source Sans 3"/>
              </a:rPr>
              <a:t>En el entorno</a:t>
            </a:r>
            <a:r>
              <a:rPr i="0" lang="en-US" sz="4500" u="none" cap="none" strike="noStrike">
                <a:solidFill>
                  <a:srgbClr val="00AFEF"/>
                </a:solidFill>
                <a:latin typeface="Source Sans 3"/>
                <a:ea typeface="Source Sans 3"/>
                <a:cs typeface="Source Sans 3"/>
                <a:sym typeface="Source Sans 3"/>
              </a:rPr>
              <a:t>, también influyen factores del día a día: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-485775" lvl="1" marL="9715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Source Sans 3"/>
              <a:buChar char="•"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dificultades económicas o falta de recursos básicos,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-485775" lvl="1" marL="9715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Source Sans 3"/>
              <a:buChar char="•"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problemas de seguridad en el barrio,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-485775" lvl="1" marL="9715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Source Sans 3"/>
              <a:buChar char="•"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dificultades con el transporte,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-485775" lvl="1" marL="9715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Source Sans 3"/>
              <a:buChar char="•"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clima o alertas meteorológicas.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0" marL="0" marR="0" rtl="0" algn="l">
              <a:lnSpc>
                <a:spcPct val="139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0" sz="4500" u="none" cap="none" strike="noStrike">
              <a:solidFill>
                <a:srgbClr val="000000"/>
              </a:solidFill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240" name="Google Shape;240;p14"/>
          <p:cNvSpPr txBox="1"/>
          <p:nvPr/>
        </p:nvSpPr>
        <p:spPr>
          <a:xfrm>
            <a:off x="1028700" y="942975"/>
            <a:ext cx="16049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199" u="none" cap="none" strike="noStrike">
                <a:solidFill>
                  <a:srgbClr val="003175"/>
                </a:solidFill>
                <a:latin typeface="Source Sans 3"/>
                <a:ea typeface="Source Sans 3"/>
                <a:cs typeface="Source Sans 3"/>
                <a:sym typeface="Source Sans 3"/>
              </a:rPr>
              <a:t>Las razones por las que a veces no asisten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5"/>
          <p:cNvSpPr/>
          <p:nvPr/>
        </p:nvSpPr>
        <p:spPr>
          <a:xfrm rot="10800000">
            <a:off x="-1563343" y="7961834"/>
            <a:ext cx="19360873" cy="5925819"/>
          </a:xfrm>
          <a:custGeom>
            <a:rect b="b" l="l" r="r" t="t"/>
            <a:pathLst>
              <a:path extrusionOk="0" h="5925819" w="19360873">
                <a:moveTo>
                  <a:pt x="0" y="0"/>
                </a:moveTo>
                <a:lnTo>
                  <a:pt x="19360873" y="0"/>
                </a:lnTo>
                <a:lnTo>
                  <a:pt x="19360873" y="5925819"/>
                </a:lnTo>
                <a:lnTo>
                  <a:pt x="0" y="59258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6" name="Google Shape;246;p15"/>
          <p:cNvSpPr/>
          <p:nvPr/>
        </p:nvSpPr>
        <p:spPr>
          <a:xfrm>
            <a:off x="1028700" y="-2843263"/>
            <a:ext cx="18579053" cy="5686525"/>
          </a:xfrm>
          <a:custGeom>
            <a:rect b="b" l="l" r="r" t="t"/>
            <a:pathLst>
              <a:path extrusionOk="0" h="5686525" w="18579053">
                <a:moveTo>
                  <a:pt x="0" y="0"/>
                </a:moveTo>
                <a:lnTo>
                  <a:pt x="18579053" y="0"/>
                </a:lnTo>
                <a:lnTo>
                  <a:pt x="18579053" y="5686526"/>
                </a:lnTo>
                <a:lnTo>
                  <a:pt x="0" y="568652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7" name="Google Shape;247;p15"/>
          <p:cNvSpPr txBox="1"/>
          <p:nvPr/>
        </p:nvSpPr>
        <p:spPr>
          <a:xfrm>
            <a:off x="1762591" y="3570129"/>
            <a:ext cx="14762700" cy="27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99" u="none" cap="none" strike="noStrike">
                <a:solidFill>
                  <a:srgbClr val="00AFEF"/>
                </a:solidFill>
                <a:latin typeface="Source Sans 3"/>
                <a:ea typeface="Source Sans 3"/>
                <a:cs typeface="Source Sans 3"/>
                <a:sym typeface="Source Sans 3"/>
              </a:rPr>
              <a:t>¿Cómo podemos ayudar en casa?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0" marL="0" marR="0" rtl="0" algn="ctr">
              <a:lnSpc>
                <a:spcPct val="12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Promover la asistencia es una </a:t>
            </a:r>
            <a:r>
              <a:rPr b="1"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responsabilidad compartida</a:t>
            </a: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 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0" marL="0" marR="0" rtl="0" algn="ctr">
              <a:lnSpc>
                <a:spcPct val="12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entre familias y equipo educativo.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6"/>
          <p:cNvSpPr txBox="1"/>
          <p:nvPr/>
        </p:nvSpPr>
        <p:spPr>
          <a:xfrm>
            <a:off x="1028700" y="942975"/>
            <a:ext cx="16049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199" u="none" cap="none" strike="noStrike">
                <a:solidFill>
                  <a:srgbClr val="003175"/>
                </a:solidFill>
                <a:latin typeface="Source Sans 3"/>
                <a:ea typeface="Source Sans 3"/>
                <a:cs typeface="Source Sans 3"/>
                <a:sym typeface="Source Sans 3"/>
              </a:rPr>
              <a:t>¿Cómo podemos ayudar en casa?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257" name="Google Shape;257;p16"/>
          <p:cNvSpPr/>
          <p:nvPr/>
        </p:nvSpPr>
        <p:spPr>
          <a:xfrm>
            <a:off x="4417611" y="9151956"/>
            <a:ext cx="9452778" cy="106344"/>
          </a:xfrm>
          <a:custGeom>
            <a:rect b="b" l="l" r="r" t="t"/>
            <a:pathLst>
              <a:path extrusionOk="0" h="106344" w="9452778">
                <a:moveTo>
                  <a:pt x="0" y="0"/>
                </a:moveTo>
                <a:lnTo>
                  <a:pt x="9452778" y="0"/>
                </a:lnTo>
                <a:lnTo>
                  <a:pt x="9452778" y="106344"/>
                </a:lnTo>
                <a:lnTo>
                  <a:pt x="0" y="10634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58" name="Google Shape;258;p16"/>
          <p:cNvSpPr/>
          <p:nvPr/>
        </p:nvSpPr>
        <p:spPr>
          <a:xfrm flipH="1">
            <a:off x="8972200" y="2606837"/>
            <a:ext cx="1187052" cy="676620"/>
          </a:xfrm>
          <a:custGeom>
            <a:rect b="b" l="l" r="r" t="t"/>
            <a:pathLst>
              <a:path extrusionOk="0" h="676620" w="1187052">
                <a:moveTo>
                  <a:pt x="0" y="676620"/>
                </a:moveTo>
                <a:lnTo>
                  <a:pt x="1187052" y="676620"/>
                </a:lnTo>
                <a:lnTo>
                  <a:pt x="1187052" y="0"/>
                </a:lnTo>
                <a:lnTo>
                  <a:pt x="0" y="0"/>
                </a:lnTo>
                <a:lnTo>
                  <a:pt x="0" y="67662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59" name="Google Shape;259;p16"/>
          <p:cNvSpPr txBox="1"/>
          <p:nvPr/>
        </p:nvSpPr>
        <p:spPr>
          <a:xfrm>
            <a:off x="10521202" y="2319324"/>
            <a:ext cx="6729000" cy="260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Rutinas:</a:t>
            </a: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 Dependiendo de la edad y de la autonomía, el hábito de la asistencia puede mejorarse.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260" name="Google Shape;260;p16"/>
          <p:cNvSpPr/>
          <p:nvPr/>
        </p:nvSpPr>
        <p:spPr>
          <a:xfrm flipH="1">
            <a:off x="856900" y="2606837"/>
            <a:ext cx="1187052" cy="676620"/>
          </a:xfrm>
          <a:custGeom>
            <a:rect b="b" l="l" r="r" t="t"/>
            <a:pathLst>
              <a:path extrusionOk="0" h="676620" w="1187052">
                <a:moveTo>
                  <a:pt x="0" y="676620"/>
                </a:moveTo>
                <a:lnTo>
                  <a:pt x="1187052" y="676620"/>
                </a:lnTo>
                <a:lnTo>
                  <a:pt x="1187052" y="0"/>
                </a:lnTo>
                <a:lnTo>
                  <a:pt x="0" y="0"/>
                </a:lnTo>
                <a:lnTo>
                  <a:pt x="0" y="67662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1" name="Google Shape;261;p16"/>
          <p:cNvSpPr txBox="1"/>
          <p:nvPr/>
        </p:nvSpPr>
        <p:spPr>
          <a:xfrm>
            <a:off x="2410123" y="2319324"/>
            <a:ext cx="5880900" cy="585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Hablar con niños, niñas y adolescentes:</a:t>
            </a: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 Preguntarles qué les gusta del centro educativo y decirles que sentimos orgullo de que vayan. Conversar sobre la importancia de no faltar.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262" name="Google Shape;262;p16"/>
          <p:cNvSpPr/>
          <p:nvPr/>
        </p:nvSpPr>
        <p:spPr>
          <a:xfrm flipH="1">
            <a:off x="8972200" y="5390076"/>
            <a:ext cx="1187052" cy="676620"/>
          </a:xfrm>
          <a:custGeom>
            <a:rect b="b" l="l" r="r" t="t"/>
            <a:pathLst>
              <a:path extrusionOk="0" h="676620" w="1187052">
                <a:moveTo>
                  <a:pt x="0" y="676619"/>
                </a:moveTo>
                <a:lnTo>
                  <a:pt x="1187052" y="676619"/>
                </a:lnTo>
                <a:lnTo>
                  <a:pt x="1187052" y="0"/>
                </a:lnTo>
                <a:lnTo>
                  <a:pt x="0" y="0"/>
                </a:lnTo>
                <a:lnTo>
                  <a:pt x="0" y="676619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3" name="Google Shape;263;p16"/>
          <p:cNvSpPr txBox="1"/>
          <p:nvPr/>
        </p:nvSpPr>
        <p:spPr>
          <a:xfrm>
            <a:off x="10521200" y="5141675"/>
            <a:ext cx="7367100" cy="390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Pedir ayuda:</a:t>
            </a: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 Si identifican barreras para la asistencia o hay algún problema, plantear el tema en el centro educativo para buscar estrategias en conjunto. 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AFEF"/>
        </a:solidFill>
      </p:bgPr>
    </p:bg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7"/>
          <p:cNvSpPr txBox="1"/>
          <p:nvPr/>
        </p:nvSpPr>
        <p:spPr>
          <a:xfrm>
            <a:off x="1762591" y="1361523"/>
            <a:ext cx="14762700" cy="23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999" u="none" cap="none" strike="noStrike">
                <a:solidFill>
                  <a:srgbClr val="003175"/>
                </a:solidFill>
                <a:latin typeface="Source Sans 3"/>
                <a:ea typeface="Source Sans 3"/>
                <a:cs typeface="Source Sans 3"/>
                <a:sym typeface="Source Sans 3"/>
              </a:rPr>
              <a:t>No faltar hoy es una oportunidad 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999" u="none" cap="none" strike="noStrike">
                <a:solidFill>
                  <a:srgbClr val="003175"/>
                </a:solidFill>
                <a:latin typeface="Source Sans 3"/>
                <a:ea typeface="Source Sans 3"/>
                <a:cs typeface="Source Sans 3"/>
                <a:sym typeface="Source Sans 3"/>
              </a:rPr>
              <a:t>para mañana: </a:t>
            </a:r>
            <a:r>
              <a:rPr b="1" i="0" lang="en-US" sz="6999" u="none" cap="none" strike="noStrike">
                <a:solidFill>
                  <a:srgbClr val="FFFFFF"/>
                </a:solidFill>
                <a:latin typeface="Source Sans 3"/>
                <a:ea typeface="Source Sans 3"/>
                <a:cs typeface="Source Sans 3"/>
                <a:sym typeface="Source Sans 3"/>
              </a:rPr>
              <a:t>cada día cuenta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269" name="Google Shape;269;p17"/>
          <p:cNvSpPr txBox="1"/>
          <p:nvPr/>
        </p:nvSpPr>
        <p:spPr>
          <a:xfrm>
            <a:off x="3363551" y="5018225"/>
            <a:ext cx="13895700" cy="173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700" u="none" cap="none" strike="noStrike">
                <a:solidFill>
                  <a:srgbClr val="FFFFFF"/>
                </a:solidFill>
                <a:latin typeface="Source Sans 3"/>
                <a:ea typeface="Source Sans 3"/>
                <a:cs typeface="Source Sans 3"/>
                <a:sym typeface="Source Sans 3"/>
              </a:rPr>
              <a:t>Cada día en clase es una oportunidad para aprender, crecer y construir lazos que duran toda la vida.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270" name="Google Shape;270;p17"/>
          <p:cNvSpPr/>
          <p:nvPr/>
        </p:nvSpPr>
        <p:spPr>
          <a:xfrm rot="10800000">
            <a:off x="-1563343" y="7961834"/>
            <a:ext cx="19360873" cy="5925819"/>
          </a:xfrm>
          <a:custGeom>
            <a:rect b="b" l="l" r="r" t="t"/>
            <a:pathLst>
              <a:path extrusionOk="0" h="5925819" w="19360873">
                <a:moveTo>
                  <a:pt x="0" y="0"/>
                </a:moveTo>
                <a:lnTo>
                  <a:pt x="19360873" y="0"/>
                </a:lnTo>
                <a:lnTo>
                  <a:pt x="19360873" y="5925819"/>
                </a:lnTo>
                <a:lnTo>
                  <a:pt x="0" y="59258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1" name="Google Shape;271;p17"/>
          <p:cNvSpPr/>
          <p:nvPr/>
        </p:nvSpPr>
        <p:spPr>
          <a:xfrm flipH="1">
            <a:off x="1762591" y="5196355"/>
            <a:ext cx="1187052" cy="676620"/>
          </a:xfrm>
          <a:custGeom>
            <a:rect b="b" l="l" r="r" t="t"/>
            <a:pathLst>
              <a:path extrusionOk="0" h="676620" w="1187052">
                <a:moveTo>
                  <a:pt x="0" y="676620"/>
                </a:moveTo>
                <a:lnTo>
                  <a:pt x="1187052" y="676620"/>
                </a:lnTo>
                <a:lnTo>
                  <a:pt x="1187052" y="0"/>
                </a:lnTo>
                <a:lnTo>
                  <a:pt x="0" y="0"/>
                </a:lnTo>
                <a:lnTo>
                  <a:pt x="0" y="67662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AFEF"/>
        </a:solidFill>
      </p:bgPr>
    </p:bg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8"/>
          <p:cNvSpPr txBox="1"/>
          <p:nvPr/>
        </p:nvSpPr>
        <p:spPr>
          <a:xfrm>
            <a:off x="1762591" y="1361523"/>
            <a:ext cx="14762700" cy="23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999" u="none" cap="none" strike="noStrike">
                <a:solidFill>
                  <a:srgbClr val="003175"/>
                </a:solidFill>
                <a:latin typeface="Source Sans 3"/>
                <a:ea typeface="Source Sans 3"/>
                <a:cs typeface="Source Sans 3"/>
                <a:sym typeface="Source Sans 3"/>
              </a:rPr>
              <a:t>No faltar hoy es una oportunidad 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999" u="none" cap="none" strike="noStrike">
                <a:solidFill>
                  <a:srgbClr val="003175"/>
                </a:solidFill>
                <a:latin typeface="Source Sans 3"/>
                <a:ea typeface="Source Sans 3"/>
                <a:cs typeface="Source Sans 3"/>
                <a:sym typeface="Source Sans 3"/>
              </a:rPr>
              <a:t>para mañana: </a:t>
            </a:r>
            <a:r>
              <a:rPr b="1" i="0" lang="en-US" sz="6999" u="none" cap="none" strike="noStrike">
                <a:solidFill>
                  <a:srgbClr val="FFFFFF"/>
                </a:solidFill>
                <a:latin typeface="Source Sans 3"/>
                <a:ea typeface="Source Sans 3"/>
                <a:cs typeface="Source Sans 3"/>
                <a:sym typeface="Source Sans 3"/>
              </a:rPr>
              <a:t>cada día cuenta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277" name="Google Shape;277;p18"/>
          <p:cNvSpPr txBox="1"/>
          <p:nvPr/>
        </p:nvSpPr>
        <p:spPr>
          <a:xfrm>
            <a:off x="3363551" y="5018225"/>
            <a:ext cx="13895700" cy="173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700" u="none" cap="none" strike="noStrike">
                <a:solidFill>
                  <a:srgbClr val="FFFFFF"/>
                </a:solidFill>
                <a:latin typeface="Source Sans 3"/>
                <a:ea typeface="Source Sans 3"/>
                <a:cs typeface="Source Sans 3"/>
                <a:sym typeface="Source Sans 3"/>
              </a:rPr>
              <a:t>Asistir a clase hoy es el primer paso para hacer realidad los sueños de mañana. 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278" name="Google Shape;278;p18"/>
          <p:cNvSpPr/>
          <p:nvPr/>
        </p:nvSpPr>
        <p:spPr>
          <a:xfrm rot="10800000">
            <a:off x="-1563343" y="7961834"/>
            <a:ext cx="19360873" cy="5925819"/>
          </a:xfrm>
          <a:custGeom>
            <a:rect b="b" l="l" r="r" t="t"/>
            <a:pathLst>
              <a:path extrusionOk="0" h="5925819" w="19360873">
                <a:moveTo>
                  <a:pt x="0" y="0"/>
                </a:moveTo>
                <a:lnTo>
                  <a:pt x="19360873" y="0"/>
                </a:lnTo>
                <a:lnTo>
                  <a:pt x="19360873" y="5925819"/>
                </a:lnTo>
                <a:lnTo>
                  <a:pt x="0" y="59258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9" name="Google Shape;279;p18"/>
          <p:cNvSpPr/>
          <p:nvPr/>
        </p:nvSpPr>
        <p:spPr>
          <a:xfrm flipH="1">
            <a:off x="1762591" y="5196355"/>
            <a:ext cx="1187052" cy="676620"/>
          </a:xfrm>
          <a:custGeom>
            <a:rect b="b" l="l" r="r" t="t"/>
            <a:pathLst>
              <a:path extrusionOk="0" h="676620" w="1187052">
                <a:moveTo>
                  <a:pt x="0" y="676620"/>
                </a:moveTo>
                <a:lnTo>
                  <a:pt x="1187052" y="676620"/>
                </a:lnTo>
                <a:lnTo>
                  <a:pt x="1187052" y="0"/>
                </a:lnTo>
                <a:lnTo>
                  <a:pt x="0" y="0"/>
                </a:lnTo>
                <a:lnTo>
                  <a:pt x="0" y="67662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AFEF"/>
        </a:solidFill>
      </p:bgPr>
    </p:bg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9"/>
          <p:cNvSpPr txBox="1"/>
          <p:nvPr/>
        </p:nvSpPr>
        <p:spPr>
          <a:xfrm>
            <a:off x="1762591" y="1361523"/>
            <a:ext cx="14762700" cy="23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999" u="none" cap="none" strike="noStrike">
                <a:solidFill>
                  <a:srgbClr val="003175"/>
                </a:solidFill>
                <a:latin typeface="Source Sans 3"/>
                <a:ea typeface="Source Sans 3"/>
                <a:cs typeface="Source Sans 3"/>
                <a:sym typeface="Source Sans 3"/>
              </a:rPr>
              <a:t>No faltar hoy es una oportunidad 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999" u="none" cap="none" strike="noStrike">
                <a:solidFill>
                  <a:srgbClr val="003175"/>
                </a:solidFill>
                <a:latin typeface="Source Sans 3"/>
                <a:ea typeface="Source Sans 3"/>
                <a:cs typeface="Source Sans 3"/>
                <a:sym typeface="Source Sans 3"/>
              </a:rPr>
              <a:t>para mañana: </a:t>
            </a:r>
            <a:r>
              <a:rPr b="1" i="0" lang="en-US" sz="6999" u="none" cap="none" strike="noStrike">
                <a:solidFill>
                  <a:srgbClr val="FFFFFF"/>
                </a:solidFill>
                <a:latin typeface="Source Sans 3"/>
                <a:ea typeface="Source Sans 3"/>
                <a:cs typeface="Source Sans 3"/>
                <a:sym typeface="Source Sans 3"/>
              </a:rPr>
              <a:t>cada día cuenta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285" name="Google Shape;285;p19"/>
          <p:cNvSpPr txBox="1"/>
          <p:nvPr/>
        </p:nvSpPr>
        <p:spPr>
          <a:xfrm>
            <a:off x="3363551" y="5018225"/>
            <a:ext cx="13895700" cy="173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700" u="none" cap="none" strike="noStrike">
                <a:solidFill>
                  <a:srgbClr val="FFFFFF"/>
                </a:solidFill>
                <a:latin typeface="Source Sans 3"/>
                <a:ea typeface="Source Sans 3"/>
                <a:cs typeface="Source Sans 3"/>
                <a:sym typeface="Source Sans 3"/>
              </a:rPr>
              <a:t>Trabajemos en conjunto para hacer que niños, niñas y adolescentes mejoren su asistencia al centro educativo.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286" name="Google Shape;286;p19"/>
          <p:cNvSpPr/>
          <p:nvPr/>
        </p:nvSpPr>
        <p:spPr>
          <a:xfrm rot="10800000">
            <a:off x="-1563343" y="7961834"/>
            <a:ext cx="19360873" cy="5925819"/>
          </a:xfrm>
          <a:custGeom>
            <a:rect b="b" l="l" r="r" t="t"/>
            <a:pathLst>
              <a:path extrusionOk="0" h="5925819" w="19360873">
                <a:moveTo>
                  <a:pt x="0" y="0"/>
                </a:moveTo>
                <a:lnTo>
                  <a:pt x="19360873" y="0"/>
                </a:lnTo>
                <a:lnTo>
                  <a:pt x="19360873" y="5925819"/>
                </a:lnTo>
                <a:lnTo>
                  <a:pt x="0" y="59258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87" name="Google Shape;287;p19"/>
          <p:cNvSpPr/>
          <p:nvPr/>
        </p:nvSpPr>
        <p:spPr>
          <a:xfrm flipH="1">
            <a:off x="1762591" y="5196355"/>
            <a:ext cx="1187052" cy="676620"/>
          </a:xfrm>
          <a:custGeom>
            <a:rect b="b" l="l" r="r" t="t"/>
            <a:pathLst>
              <a:path extrusionOk="0" h="676620" w="1187052">
                <a:moveTo>
                  <a:pt x="0" y="676620"/>
                </a:moveTo>
                <a:lnTo>
                  <a:pt x="1187052" y="676620"/>
                </a:lnTo>
                <a:lnTo>
                  <a:pt x="1187052" y="0"/>
                </a:lnTo>
                <a:lnTo>
                  <a:pt x="0" y="0"/>
                </a:lnTo>
                <a:lnTo>
                  <a:pt x="0" y="67662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AFEF"/>
        </a:solidFill>
      </p:bgPr>
    </p:bg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"/>
          <p:cNvSpPr txBox="1"/>
          <p:nvPr/>
        </p:nvSpPr>
        <p:spPr>
          <a:xfrm>
            <a:off x="1762591" y="4320965"/>
            <a:ext cx="14762700" cy="25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299" u="none" cap="none" strike="noStrike">
                <a:solidFill>
                  <a:srgbClr val="003175"/>
                </a:solidFill>
                <a:latin typeface="Source Sans 3"/>
                <a:ea typeface="Source Sans 3"/>
                <a:cs typeface="Source Sans 3"/>
                <a:sym typeface="Source Sans 3"/>
              </a:rPr>
              <a:t>Cuidar los sueños: 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299" u="none" cap="none" strike="noStrike">
                <a:solidFill>
                  <a:srgbClr val="003175"/>
                </a:solidFill>
                <a:latin typeface="Source Sans 3"/>
                <a:ea typeface="Source Sans 3"/>
                <a:cs typeface="Source Sans 3"/>
                <a:sym typeface="Source Sans 3"/>
              </a:rPr>
              <a:t>el valor de decir presente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101" name="Google Shape;101;p2"/>
          <p:cNvSpPr/>
          <p:nvPr/>
        </p:nvSpPr>
        <p:spPr>
          <a:xfrm rot="10800000">
            <a:off x="-1563343" y="7754800"/>
            <a:ext cx="19360873" cy="5925819"/>
          </a:xfrm>
          <a:custGeom>
            <a:rect b="b" l="l" r="r" t="t"/>
            <a:pathLst>
              <a:path extrusionOk="0" h="5925819" w="19360873">
                <a:moveTo>
                  <a:pt x="0" y="0"/>
                </a:moveTo>
                <a:lnTo>
                  <a:pt x="19360873" y="0"/>
                </a:lnTo>
                <a:lnTo>
                  <a:pt x="19360873" y="5925819"/>
                </a:lnTo>
                <a:lnTo>
                  <a:pt x="0" y="59258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2" name="Google Shape;102;p2"/>
          <p:cNvSpPr/>
          <p:nvPr/>
        </p:nvSpPr>
        <p:spPr>
          <a:xfrm>
            <a:off x="1028700" y="-2843263"/>
            <a:ext cx="18579053" cy="5686525"/>
          </a:xfrm>
          <a:custGeom>
            <a:rect b="b" l="l" r="r" t="t"/>
            <a:pathLst>
              <a:path extrusionOk="0" h="5686525" w="18579053">
                <a:moveTo>
                  <a:pt x="0" y="0"/>
                </a:moveTo>
                <a:lnTo>
                  <a:pt x="18579053" y="0"/>
                </a:lnTo>
                <a:lnTo>
                  <a:pt x="18579053" y="5686526"/>
                </a:lnTo>
                <a:lnTo>
                  <a:pt x="0" y="568652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3" name="Google Shape;103;p2"/>
          <p:cNvSpPr/>
          <p:nvPr/>
        </p:nvSpPr>
        <p:spPr>
          <a:xfrm>
            <a:off x="8282256" y="2485836"/>
            <a:ext cx="1723488" cy="1723488"/>
          </a:xfrm>
          <a:custGeom>
            <a:rect b="b" l="l" r="r" t="t"/>
            <a:pathLst>
              <a:path extrusionOk="0" h="1723488" w="1723488">
                <a:moveTo>
                  <a:pt x="0" y="0"/>
                </a:moveTo>
                <a:lnTo>
                  <a:pt x="1723488" y="0"/>
                </a:lnTo>
                <a:lnTo>
                  <a:pt x="1723488" y="1723488"/>
                </a:lnTo>
                <a:lnTo>
                  <a:pt x="0" y="172348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4" name="Google Shape;104;p2"/>
          <p:cNvSpPr txBox="1"/>
          <p:nvPr/>
        </p:nvSpPr>
        <p:spPr>
          <a:xfrm>
            <a:off x="5746653" y="6987425"/>
            <a:ext cx="67947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FFFFFF"/>
                </a:solidFill>
                <a:latin typeface="Source Sans 3"/>
                <a:ea typeface="Source Sans 3"/>
                <a:cs typeface="Source Sans 3"/>
                <a:sym typeface="Source Sans 3"/>
              </a:rPr>
              <a:t>Reunión con familias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3175"/>
        </a:solidFill>
      </p:bgPr>
    </p:bg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0"/>
          <p:cNvSpPr/>
          <p:nvPr/>
        </p:nvSpPr>
        <p:spPr>
          <a:xfrm rot="221764">
            <a:off x="-1921330" y="3508"/>
            <a:ext cx="21260239" cy="615996"/>
          </a:xfrm>
          <a:custGeom>
            <a:rect b="b" l="l" r="r" t="t"/>
            <a:pathLst>
              <a:path extrusionOk="0" h="615996" w="21260239">
                <a:moveTo>
                  <a:pt x="0" y="0"/>
                </a:moveTo>
                <a:lnTo>
                  <a:pt x="21260239" y="0"/>
                </a:lnTo>
                <a:lnTo>
                  <a:pt x="21260239" y="615996"/>
                </a:lnTo>
                <a:lnTo>
                  <a:pt x="0" y="61599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08529" l="0" r="0" t="-324861"/>
            </a:stretch>
          </a:blipFill>
          <a:ln>
            <a:noFill/>
          </a:ln>
        </p:spPr>
      </p:sp>
      <p:sp>
        <p:nvSpPr>
          <p:cNvPr id="293" name="Google Shape;293;p20"/>
          <p:cNvSpPr/>
          <p:nvPr/>
        </p:nvSpPr>
        <p:spPr>
          <a:xfrm rot="221764">
            <a:off x="-1651174" y="9769533"/>
            <a:ext cx="21260239" cy="615996"/>
          </a:xfrm>
          <a:custGeom>
            <a:rect b="b" l="l" r="r" t="t"/>
            <a:pathLst>
              <a:path extrusionOk="0" h="615996" w="21260239">
                <a:moveTo>
                  <a:pt x="0" y="0"/>
                </a:moveTo>
                <a:lnTo>
                  <a:pt x="21260240" y="0"/>
                </a:lnTo>
                <a:lnTo>
                  <a:pt x="21260240" y="615995"/>
                </a:lnTo>
                <a:lnTo>
                  <a:pt x="0" y="61599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339524" l="0" r="0" t="-99763"/>
            </a:stretch>
          </a:blipFill>
          <a:ln>
            <a:noFill/>
          </a:ln>
        </p:spPr>
      </p:sp>
      <p:sp>
        <p:nvSpPr>
          <p:cNvPr id="294" name="Google Shape;294;p20"/>
          <p:cNvSpPr txBox="1"/>
          <p:nvPr/>
        </p:nvSpPr>
        <p:spPr>
          <a:xfrm>
            <a:off x="3613500" y="3959200"/>
            <a:ext cx="11061000" cy="10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6999" u="none" cap="none" strike="noStrike">
                <a:solidFill>
                  <a:srgbClr val="FFFFFF"/>
                </a:solidFill>
                <a:latin typeface="Source Sans 3"/>
                <a:ea typeface="Source Sans 3"/>
                <a:cs typeface="Source Sans 3"/>
                <a:sym typeface="Source Sans 3"/>
              </a:rPr>
              <a:t>¡Cuidemos sus sueños!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grpSp>
        <p:nvGrpSpPr>
          <p:cNvPr id="295" name="Google Shape;295;p20"/>
          <p:cNvGrpSpPr/>
          <p:nvPr/>
        </p:nvGrpSpPr>
        <p:grpSpPr>
          <a:xfrm>
            <a:off x="2905647" y="7238872"/>
            <a:ext cx="12476706" cy="1285861"/>
            <a:chOff x="0" y="0"/>
            <a:chExt cx="16635608" cy="1714481"/>
          </a:xfrm>
        </p:grpSpPr>
        <p:sp>
          <p:nvSpPr>
            <p:cNvPr id="296" name="Google Shape;296;p20"/>
            <p:cNvSpPr/>
            <p:nvPr/>
          </p:nvSpPr>
          <p:spPr>
            <a:xfrm>
              <a:off x="4811602" y="0"/>
              <a:ext cx="11824006" cy="1714481"/>
            </a:xfrm>
            <a:custGeom>
              <a:rect b="b" l="l" r="r" t="t"/>
              <a:pathLst>
                <a:path extrusionOk="0" h="1714481" w="11824006">
                  <a:moveTo>
                    <a:pt x="0" y="0"/>
                  </a:moveTo>
                  <a:lnTo>
                    <a:pt x="11824006" y="0"/>
                  </a:lnTo>
                  <a:lnTo>
                    <a:pt x="11824006" y="1714481"/>
                  </a:lnTo>
                  <a:lnTo>
                    <a:pt x="0" y="1714481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97" name="Google Shape;297;p20"/>
            <p:cNvSpPr/>
            <p:nvPr/>
          </p:nvSpPr>
          <p:spPr>
            <a:xfrm>
              <a:off x="0" y="1650247"/>
              <a:ext cx="1976421" cy="64234"/>
            </a:xfrm>
            <a:custGeom>
              <a:rect b="b" l="l" r="r" t="t"/>
              <a:pathLst>
                <a:path extrusionOk="0" h="64234" w="1976421">
                  <a:moveTo>
                    <a:pt x="0" y="0"/>
                  </a:moveTo>
                  <a:lnTo>
                    <a:pt x="1976421" y="0"/>
                  </a:lnTo>
                  <a:lnTo>
                    <a:pt x="1976421" y="64234"/>
                  </a:lnTo>
                  <a:lnTo>
                    <a:pt x="0" y="6423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98" name="Google Shape;298;p20"/>
            <p:cNvSpPr/>
            <p:nvPr/>
          </p:nvSpPr>
          <p:spPr>
            <a:xfrm>
              <a:off x="152891" y="704268"/>
              <a:ext cx="1670639" cy="881262"/>
            </a:xfrm>
            <a:custGeom>
              <a:rect b="b" l="l" r="r" t="t"/>
              <a:pathLst>
                <a:path extrusionOk="0" h="881262" w="1670639">
                  <a:moveTo>
                    <a:pt x="0" y="0"/>
                  </a:moveTo>
                  <a:lnTo>
                    <a:pt x="1670639" y="0"/>
                  </a:lnTo>
                  <a:lnTo>
                    <a:pt x="1670639" y="881262"/>
                  </a:lnTo>
                  <a:lnTo>
                    <a:pt x="0" y="88126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99" name="Google Shape;299;p20"/>
            <p:cNvSpPr/>
            <p:nvPr/>
          </p:nvSpPr>
          <p:spPr>
            <a:xfrm>
              <a:off x="593701" y="0"/>
              <a:ext cx="794128" cy="638280"/>
            </a:xfrm>
            <a:custGeom>
              <a:rect b="b" l="l" r="r" t="t"/>
              <a:pathLst>
                <a:path extrusionOk="0" h="638280" w="794128">
                  <a:moveTo>
                    <a:pt x="0" y="0"/>
                  </a:moveTo>
                  <a:lnTo>
                    <a:pt x="794128" y="0"/>
                  </a:lnTo>
                  <a:lnTo>
                    <a:pt x="794128" y="638280"/>
                  </a:lnTo>
                  <a:lnTo>
                    <a:pt x="0" y="63828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7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AFEF"/>
        </a:solid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NEP, junto a Presidencia de la República, UNICEF, Ministerio de Educación y Cultura y Ceibal lanzan campaña para promover la asistencia a clases." id="109" name="Google Shape;109;p3" title="Campaña: “No faltar hoy es una oportunidad para mañana”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76500" y="549271"/>
            <a:ext cx="16335000" cy="9188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"/>
          <p:cNvSpPr txBox="1"/>
          <p:nvPr/>
        </p:nvSpPr>
        <p:spPr>
          <a:xfrm>
            <a:off x="1028700" y="942975"/>
            <a:ext cx="16049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199" u="none" cap="none" strike="noStrike">
                <a:solidFill>
                  <a:srgbClr val="003175"/>
                </a:solidFill>
                <a:latin typeface="Source Sans 3"/>
                <a:ea typeface="Source Sans 3"/>
                <a:cs typeface="Source Sans 3"/>
                <a:sym typeface="Source Sans 3"/>
              </a:rPr>
              <a:t>¿Por qué es importante que asistan a clases?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119" name="Google Shape;119;p4"/>
          <p:cNvSpPr/>
          <p:nvPr/>
        </p:nvSpPr>
        <p:spPr>
          <a:xfrm flipH="1">
            <a:off x="1028700" y="3557945"/>
            <a:ext cx="1187052" cy="676620"/>
          </a:xfrm>
          <a:custGeom>
            <a:rect b="b" l="l" r="r" t="t"/>
            <a:pathLst>
              <a:path extrusionOk="0" h="676620" w="1187052">
                <a:moveTo>
                  <a:pt x="0" y="676620"/>
                </a:moveTo>
                <a:lnTo>
                  <a:pt x="1187052" y="676620"/>
                </a:lnTo>
                <a:lnTo>
                  <a:pt x="1187052" y="0"/>
                </a:lnTo>
                <a:lnTo>
                  <a:pt x="0" y="0"/>
                </a:lnTo>
                <a:lnTo>
                  <a:pt x="0" y="67662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0" name="Google Shape;120;p4"/>
          <p:cNvSpPr txBox="1"/>
          <p:nvPr/>
        </p:nvSpPr>
        <p:spPr>
          <a:xfrm>
            <a:off x="2581923" y="3497620"/>
            <a:ext cx="14496600" cy="3081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4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Para aprender:</a:t>
            </a: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 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0" marL="0" marR="0" rtl="0" algn="l">
              <a:lnSpc>
                <a:spcPct val="114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En clase se aprende a leer, a escribir, a hacer cálculos, a pensar, a expresarse artísticamente, a desarrollar el pensamiento crítico.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121" name="Google Shape;121;p4"/>
          <p:cNvSpPr/>
          <p:nvPr/>
        </p:nvSpPr>
        <p:spPr>
          <a:xfrm rot="10800000">
            <a:off x="-1563343" y="7961834"/>
            <a:ext cx="19360873" cy="5925819"/>
          </a:xfrm>
          <a:custGeom>
            <a:rect b="b" l="l" r="r" t="t"/>
            <a:pathLst>
              <a:path extrusionOk="0" h="5925819" w="19360873">
                <a:moveTo>
                  <a:pt x="0" y="0"/>
                </a:moveTo>
                <a:lnTo>
                  <a:pt x="19360873" y="0"/>
                </a:lnTo>
                <a:lnTo>
                  <a:pt x="19360873" y="5925819"/>
                </a:lnTo>
                <a:lnTo>
                  <a:pt x="0" y="59258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"/>
          <p:cNvSpPr txBox="1"/>
          <p:nvPr/>
        </p:nvSpPr>
        <p:spPr>
          <a:xfrm>
            <a:off x="1028700" y="942975"/>
            <a:ext cx="16049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199" u="none" cap="none" strike="noStrike">
                <a:solidFill>
                  <a:srgbClr val="003175"/>
                </a:solidFill>
                <a:latin typeface="Source Sans 3"/>
                <a:ea typeface="Source Sans 3"/>
                <a:cs typeface="Source Sans 3"/>
                <a:sym typeface="Source Sans 3"/>
              </a:rPr>
              <a:t>¿Por qué es importante que asistan a clases?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131" name="Google Shape;131;p5"/>
          <p:cNvSpPr/>
          <p:nvPr/>
        </p:nvSpPr>
        <p:spPr>
          <a:xfrm flipH="1">
            <a:off x="1028700" y="3557945"/>
            <a:ext cx="1187052" cy="676620"/>
          </a:xfrm>
          <a:custGeom>
            <a:rect b="b" l="l" r="r" t="t"/>
            <a:pathLst>
              <a:path extrusionOk="0" h="676620" w="1187052">
                <a:moveTo>
                  <a:pt x="0" y="676620"/>
                </a:moveTo>
                <a:lnTo>
                  <a:pt x="1187052" y="676620"/>
                </a:lnTo>
                <a:lnTo>
                  <a:pt x="1187052" y="0"/>
                </a:lnTo>
                <a:lnTo>
                  <a:pt x="0" y="0"/>
                </a:lnTo>
                <a:lnTo>
                  <a:pt x="0" y="67662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2" name="Google Shape;132;p5"/>
          <p:cNvSpPr txBox="1"/>
          <p:nvPr/>
        </p:nvSpPr>
        <p:spPr>
          <a:xfrm>
            <a:off x="2581923" y="3497620"/>
            <a:ext cx="14496600" cy="22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4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Para hacer amigos y amigas: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0" marL="0" marR="0" rtl="0" algn="l">
              <a:lnSpc>
                <a:spcPct val="114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La escuela, el liceo y la UTU son lugares donde aprenden a hacer nuevas amistades. 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133" name="Google Shape;133;p5"/>
          <p:cNvSpPr/>
          <p:nvPr/>
        </p:nvSpPr>
        <p:spPr>
          <a:xfrm rot="10800000">
            <a:off x="-1563343" y="7961834"/>
            <a:ext cx="19360873" cy="5925819"/>
          </a:xfrm>
          <a:custGeom>
            <a:rect b="b" l="l" r="r" t="t"/>
            <a:pathLst>
              <a:path extrusionOk="0" h="5925819" w="19360873">
                <a:moveTo>
                  <a:pt x="0" y="0"/>
                </a:moveTo>
                <a:lnTo>
                  <a:pt x="19360873" y="0"/>
                </a:lnTo>
                <a:lnTo>
                  <a:pt x="19360873" y="5925819"/>
                </a:lnTo>
                <a:lnTo>
                  <a:pt x="0" y="59258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6"/>
          <p:cNvSpPr txBox="1"/>
          <p:nvPr/>
        </p:nvSpPr>
        <p:spPr>
          <a:xfrm>
            <a:off x="1028700" y="942975"/>
            <a:ext cx="16049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199" u="none" cap="none" strike="noStrike">
                <a:solidFill>
                  <a:srgbClr val="003175"/>
                </a:solidFill>
                <a:latin typeface="Source Sans 3"/>
                <a:ea typeface="Source Sans 3"/>
                <a:cs typeface="Source Sans 3"/>
                <a:sym typeface="Source Sans 3"/>
              </a:rPr>
              <a:t>¿Por qué es importante que asistan a clases?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143" name="Google Shape;143;p6"/>
          <p:cNvSpPr/>
          <p:nvPr/>
        </p:nvSpPr>
        <p:spPr>
          <a:xfrm flipH="1">
            <a:off x="1028700" y="3557945"/>
            <a:ext cx="1187052" cy="676620"/>
          </a:xfrm>
          <a:custGeom>
            <a:rect b="b" l="l" r="r" t="t"/>
            <a:pathLst>
              <a:path extrusionOk="0" h="676620" w="1187052">
                <a:moveTo>
                  <a:pt x="0" y="676620"/>
                </a:moveTo>
                <a:lnTo>
                  <a:pt x="1187052" y="676620"/>
                </a:lnTo>
                <a:lnTo>
                  <a:pt x="1187052" y="0"/>
                </a:lnTo>
                <a:lnTo>
                  <a:pt x="0" y="0"/>
                </a:lnTo>
                <a:lnTo>
                  <a:pt x="0" y="67662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4" name="Google Shape;144;p6"/>
          <p:cNvSpPr txBox="1"/>
          <p:nvPr/>
        </p:nvSpPr>
        <p:spPr>
          <a:xfrm>
            <a:off x="2581923" y="3497620"/>
            <a:ext cx="14496600" cy="22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4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Para sentirse parte: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0" marL="0" marR="0" rtl="0" algn="l">
              <a:lnSpc>
                <a:spcPct val="114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Cuando asisten diariamente, se sienten parte del centro y eso aporta confianza, seguridad y crecimiento personal.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145" name="Google Shape;145;p6"/>
          <p:cNvSpPr/>
          <p:nvPr/>
        </p:nvSpPr>
        <p:spPr>
          <a:xfrm rot="10800000">
            <a:off x="-1563343" y="7961834"/>
            <a:ext cx="19360873" cy="5925819"/>
          </a:xfrm>
          <a:custGeom>
            <a:rect b="b" l="l" r="r" t="t"/>
            <a:pathLst>
              <a:path extrusionOk="0" h="5925819" w="19360873">
                <a:moveTo>
                  <a:pt x="0" y="0"/>
                </a:moveTo>
                <a:lnTo>
                  <a:pt x="19360873" y="0"/>
                </a:lnTo>
                <a:lnTo>
                  <a:pt x="19360873" y="5925819"/>
                </a:lnTo>
                <a:lnTo>
                  <a:pt x="0" y="59258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7"/>
          <p:cNvSpPr/>
          <p:nvPr/>
        </p:nvSpPr>
        <p:spPr>
          <a:xfrm rot="10800000">
            <a:off x="-1563343" y="7961834"/>
            <a:ext cx="19360873" cy="5925819"/>
          </a:xfrm>
          <a:custGeom>
            <a:rect b="b" l="l" r="r" t="t"/>
            <a:pathLst>
              <a:path extrusionOk="0" h="5925819" w="19360873">
                <a:moveTo>
                  <a:pt x="0" y="0"/>
                </a:moveTo>
                <a:lnTo>
                  <a:pt x="19360873" y="0"/>
                </a:lnTo>
                <a:lnTo>
                  <a:pt x="19360873" y="5925819"/>
                </a:lnTo>
                <a:lnTo>
                  <a:pt x="0" y="59258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1" name="Google Shape;151;p7"/>
          <p:cNvSpPr/>
          <p:nvPr/>
        </p:nvSpPr>
        <p:spPr>
          <a:xfrm>
            <a:off x="1028700" y="-2843263"/>
            <a:ext cx="18579053" cy="5686525"/>
          </a:xfrm>
          <a:custGeom>
            <a:rect b="b" l="l" r="r" t="t"/>
            <a:pathLst>
              <a:path extrusionOk="0" h="5686525" w="18579053">
                <a:moveTo>
                  <a:pt x="0" y="0"/>
                </a:moveTo>
                <a:lnTo>
                  <a:pt x="18579053" y="0"/>
                </a:lnTo>
                <a:lnTo>
                  <a:pt x="18579053" y="5686526"/>
                </a:lnTo>
                <a:lnTo>
                  <a:pt x="0" y="568652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2" name="Google Shape;152;p7"/>
          <p:cNvSpPr txBox="1"/>
          <p:nvPr/>
        </p:nvSpPr>
        <p:spPr>
          <a:xfrm>
            <a:off x="1762591" y="2748013"/>
            <a:ext cx="14762700" cy="8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99" u="none" cap="none" strike="noStrike">
                <a:solidFill>
                  <a:srgbClr val="003175"/>
                </a:solidFill>
                <a:latin typeface="Source Sans 3"/>
                <a:ea typeface="Source Sans 3"/>
                <a:cs typeface="Source Sans 3"/>
                <a:sym typeface="Source Sans 3"/>
              </a:rPr>
              <a:t>¿Cuánto es faltar mucho?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153" name="Google Shape;153;p7"/>
          <p:cNvSpPr/>
          <p:nvPr/>
        </p:nvSpPr>
        <p:spPr>
          <a:xfrm flipH="1">
            <a:off x="938241" y="6866163"/>
            <a:ext cx="1187052" cy="676620"/>
          </a:xfrm>
          <a:custGeom>
            <a:rect b="b" l="l" r="r" t="t"/>
            <a:pathLst>
              <a:path extrusionOk="0" h="676620" w="1187052">
                <a:moveTo>
                  <a:pt x="0" y="676619"/>
                </a:moveTo>
                <a:lnTo>
                  <a:pt x="1187052" y="676619"/>
                </a:lnTo>
                <a:lnTo>
                  <a:pt x="1187052" y="0"/>
                </a:lnTo>
                <a:lnTo>
                  <a:pt x="0" y="0"/>
                </a:lnTo>
                <a:lnTo>
                  <a:pt x="0" y="676619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4" name="Google Shape;154;p7"/>
          <p:cNvSpPr/>
          <p:nvPr/>
        </p:nvSpPr>
        <p:spPr>
          <a:xfrm flipH="1">
            <a:off x="938241" y="4398922"/>
            <a:ext cx="1187052" cy="676620"/>
          </a:xfrm>
          <a:custGeom>
            <a:rect b="b" l="l" r="r" t="t"/>
            <a:pathLst>
              <a:path extrusionOk="0" h="676620" w="1187052">
                <a:moveTo>
                  <a:pt x="0" y="676620"/>
                </a:moveTo>
                <a:lnTo>
                  <a:pt x="1187052" y="676620"/>
                </a:lnTo>
                <a:lnTo>
                  <a:pt x="1187052" y="0"/>
                </a:lnTo>
                <a:lnTo>
                  <a:pt x="0" y="0"/>
                </a:lnTo>
                <a:lnTo>
                  <a:pt x="0" y="67662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5" name="Google Shape;155;p7"/>
          <p:cNvSpPr txBox="1"/>
          <p:nvPr/>
        </p:nvSpPr>
        <p:spPr>
          <a:xfrm>
            <a:off x="2520661" y="4283139"/>
            <a:ext cx="14738700" cy="457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A veces parece que una falta de vez en cuando no hace nada, pero </a:t>
            </a:r>
            <a:r>
              <a:rPr b="1"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las faltas se suman</a:t>
            </a: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.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0" marL="0" marR="0" rtl="0" algn="l">
              <a:lnSpc>
                <a:spcPct val="139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0" sz="4500" u="none" cap="none" strike="noStrike">
              <a:solidFill>
                <a:srgbClr val="000000"/>
              </a:solidFill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0" marL="0" marR="0" rtl="0" algn="l">
              <a:lnSpc>
                <a:spcPct val="139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Si falta </a:t>
            </a:r>
            <a:r>
              <a:rPr b="1"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una vez cada dos semanas</a:t>
            </a: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, al final del año es como si no hubiera ido </a:t>
            </a:r>
            <a:r>
              <a:rPr b="1"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un mes entero</a:t>
            </a: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 a clases.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8"/>
          <p:cNvSpPr txBox="1"/>
          <p:nvPr/>
        </p:nvSpPr>
        <p:spPr>
          <a:xfrm>
            <a:off x="1028700" y="942975"/>
            <a:ext cx="16049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199" u="none" cap="none" strike="noStrike">
                <a:solidFill>
                  <a:srgbClr val="003175"/>
                </a:solidFill>
                <a:latin typeface="Source Sans 3"/>
                <a:ea typeface="Source Sans 3"/>
                <a:cs typeface="Source Sans 3"/>
                <a:sym typeface="Source Sans 3"/>
              </a:rPr>
              <a:t>En 2024, el promedio de faltas por nivel educativo fue: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161" name="Google Shape;161;p8"/>
          <p:cNvSpPr/>
          <p:nvPr/>
        </p:nvSpPr>
        <p:spPr>
          <a:xfrm>
            <a:off x="4417611" y="9386640"/>
            <a:ext cx="9452778" cy="106344"/>
          </a:xfrm>
          <a:custGeom>
            <a:rect b="b" l="l" r="r" t="t"/>
            <a:pathLst>
              <a:path extrusionOk="0" h="106344" w="9452778">
                <a:moveTo>
                  <a:pt x="0" y="0"/>
                </a:moveTo>
                <a:lnTo>
                  <a:pt x="9452778" y="0"/>
                </a:lnTo>
                <a:lnTo>
                  <a:pt x="9452778" y="106344"/>
                </a:lnTo>
                <a:lnTo>
                  <a:pt x="0" y="10634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2" name="Google Shape;162;p8"/>
          <p:cNvSpPr/>
          <p:nvPr/>
        </p:nvSpPr>
        <p:spPr>
          <a:xfrm flipH="1">
            <a:off x="938241" y="4454927"/>
            <a:ext cx="1187052" cy="676620"/>
          </a:xfrm>
          <a:custGeom>
            <a:rect b="b" l="l" r="r" t="t"/>
            <a:pathLst>
              <a:path extrusionOk="0" h="676620" w="1187052">
                <a:moveTo>
                  <a:pt x="0" y="676620"/>
                </a:moveTo>
                <a:lnTo>
                  <a:pt x="1187052" y="676620"/>
                </a:lnTo>
                <a:lnTo>
                  <a:pt x="1187052" y="0"/>
                </a:lnTo>
                <a:lnTo>
                  <a:pt x="0" y="0"/>
                </a:lnTo>
                <a:lnTo>
                  <a:pt x="0" y="67662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3" name="Google Shape;163;p8"/>
          <p:cNvSpPr txBox="1"/>
          <p:nvPr/>
        </p:nvSpPr>
        <p:spPr>
          <a:xfrm>
            <a:off x="2491475" y="4517656"/>
            <a:ext cx="14770800" cy="14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4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Educación Primaria:</a:t>
            </a: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 29,4 faltas (de 185 días lectivos). 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1" marL="0" marR="0" rtl="0" algn="l">
              <a:lnSpc>
                <a:spcPct val="114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Se pierden, en promedio, </a:t>
            </a:r>
            <a:r>
              <a:rPr i="0" lang="en-US" sz="4500" u="none" cap="none" strike="noStrike">
                <a:solidFill>
                  <a:srgbClr val="00AFEF"/>
                </a:solidFill>
                <a:latin typeface="Source Sans 3"/>
                <a:ea typeface="Source Sans 3"/>
                <a:cs typeface="Source Sans 3"/>
                <a:sym typeface="Source Sans 3"/>
              </a:rPr>
              <a:t>un mes y medio</a:t>
            </a: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 de aprendizaje.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164" name="Google Shape;164;p8"/>
          <p:cNvSpPr/>
          <p:nvPr/>
        </p:nvSpPr>
        <p:spPr>
          <a:xfrm flipH="1">
            <a:off x="938241" y="2654407"/>
            <a:ext cx="1187052" cy="676620"/>
          </a:xfrm>
          <a:custGeom>
            <a:rect b="b" l="l" r="r" t="t"/>
            <a:pathLst>
              <a:path extrusionOk="0" h="676620" w="1187052">
                <a:moveTo>
                  <a:pt x="0" y="676620"/>
                </a:moveTo>
                <a:lnTo>
                  <a:pt x="1187052" y="676620"/>
                </a:lnTo>
                <a:lnTo>
                  <a:pt x="1187052" y="0"/>
                </a:lnTo>
                <a:lnTo>
                  <a:pt x="0" y="0"/>
                </a:lnTo>
                <a:lnTo>
                  <a:pt x="0" y="67662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5" name="Google Shape;165;p8"/>
          <p:cNvSpPr txBox="1"/>
          <p:nvPr/>
        </p:nvSpPr>
        <p:spPr>
          <a:xfrm>
            <a:off x="2491475" y="2680300"/>
            <a:ext cx="14770800" cy="14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4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Educación inicial:</a:t>
            </a: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 44,4 faltas (de 185 días lectivos). 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0" marL="0" marR="0" rtl="0" algn="l">
              <a:lnSpc>
                <a:spcPct val="114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Se pierden, en promedio, más de </a:t>
            </a:r>
            <a:r>
              <a:rPr i="0" lang="en-US" sz="4500" u="none" cap="none" strike="noStrike">
                <a:solidFill>
                  <a:srgbClr val="00AFEF"/>
                </a:solidFill>
                <a:latin typeface="Source Sans 3"/>
                <a:ea typeface="Source Sans 3"/>
                <a:cs typeface="Source Sans 3"/>
                <a:sym typeface="Source Sans 3"/>
              </a:rPr>
              <a:t>2 meses</a:t>
            </a: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 de clase al año.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166" name="Google Shape;166;p8"/>
          <p:cNvSpPr/>
          <p:nvPr/>
        </p:nvSpPr>
        <p:spPr>
          <a:xfrm flipH="1">
            <a:off x="938241" y="6289273"/>
            <a:ext cx="1187052" cy="676620"/>
          </a:xfrm>
          <a:custGeom>
            <a:rect b="b" l="l" r="r" t="t"/>
            <a:pathLst>
              <a:path extrusionOk="0" h="676620" w="1187052">
                <a:moveTo>
                  <a:pt x="0" y="676620"/>
                </a:moveTo>
                <a:lnTo>
                  <a:pt x="1187052" y="676620"/>
                </a:lnTo>
                <a:lnTo>
                  <a:pt x="1187052" y="0"/>
                </a:lnTo>
                <a:lnTo>
                  <a:pt x="0" y="0"/>
                </a:lnTo>
                <a:lnTo>
                  <a:pt x="0" y="67662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7" name="Google Shape;167;p8"/>
          <p:cNvSpPr txBox="1"/>
          <p:nvPr/>
        </p:nvSpPr>
        <p:spPr>
          <a:xfrm>
            <a:off x="2491475" y="6352001"/>
            <a:ext cx="14770800" cy="22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4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Educación media básica (liceo EBI):</a:t>
            </a: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 40,6 en secundaria (de 170 días lectivos).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1" marL="0" marR="0" rtl="0" algn="l">
              <a:lnSpc>
                <a:spcPct val="114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Se pierden, en promedio, </a:t>
            </a:r>
            <a:r>
              <a:rPr i="0" lang="en-US" sz="4500" u="none" cap="none" strike="noStrike">
                <a:solidFill>
                  <a:srgbClr val="00AFEF"/>
                </a:solidFill>
                <a:latin typeface="Source Sans 3"/>
                <a:ea typeface="Source Sans 3"/>
                <a:cs typeface="Source Sans 3"/>
                <a:sym typeface="Source Sans 3"/>
              </a:rPr>
              <a:t>2 meses completos</a:t>
            </a:r>
            <a:r>
              <a:rPr i="0" lang="en-US" sz="4500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 de clase.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168" name="Google Shape;168;p8"/>
          <p:cNvSpPr txBox="1"/>
          <p:nvPr/>
        </p:nvSpPr>
        <p:spPr>
          <a:xfrm>
            <a:off x="3926221" y="9037343"/>
            <a:ext cx="10435500" cy="2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891" u="none" cap="none" strike="noStrike">
                <a:solidFill>
                  <a:srgbClr val="353535"/>
                </a:solidFill>
                <a:latin typeface="Source Sans 3"/>
                <a:ea typeface="Source Sans 3"/>
                <a:cs typeface="Source Sans 3"/>
                <a:sym typeface="Source Sans 3"/>
              </a:rPr>
              <a:t>Fuente: Elaborado por UNICEF en base a datos de ANEP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9"/>
          <p:cNvSpPr txBox="1"/>
          <p:nvPr/>
        </p:nvSpPr>
        <p:spPr>
          <a:xfrm>
            <a:off x="1028700" y="942975"/>
            <a:ext cx="16049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199" u="none" cap="none" strike="noStrike">
                <a:solidFill>
                  <a:srgbClr val="003175"/>
                </a:solidFill>
                <a:latin typeface="Source Sans 3"/>
                <a:ea typeface="Source Sans 3"/>
                <a:cs typeface="Source Sans 3"/>
                <a:sym typeface="Source Sans 3"/>
              </a:rPr>
              <a:t>¿Qué pasa cuando faltan?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178" name="Google Shape;178;p9"/>
          <p:cNvSpPr txBox="1"/>
          <p:nvPr/>
        </p:nvSpPr>
        <p:spPr>
          <a:xfrm>
            <a:off x="460600" y="2514650"/>
            <a:ext cx="3900600" cy="7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999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657" u="none" cap="none" strike="noStrike">
                <a:solidFill>
                  <a:srgbClr val="92C020"/>
                </a:solidFill>
                <a:latin typeface="Source Sans 3"/>
                <a:ea typeface="Source Sans 3"/>
                <a:cs typeface="Source Sans 3"/>
                <a:sym typeface="Source Sans 3"/>
              </a:rPr>
              <a:t>Se pierden 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0" marL="0" marR="0" rtl="0" algn="ctr">
              <a:lnSpc>
                <a:spcPct val="12999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657" u="none" cap="none" strike="noStrike">
                <a:solidFill>
                  <a:srgbClr val="92C020"/>
                </a:solidFill>
                <a:latin typeface="Source Sans 3"/>
                <a:ea typeface="Source Sans 3"/>
                <a:cs typeface="Source Sans 3"/>
                <a:sym typeface="Source Sans 3"/>
              </a:rPr>
              <a:t>el “hilo”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0" marL="0" marR="0" rtl="0" algn="ctr">
              <a:lnSpc>
                <a:spcPct val="12997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3493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Les cuesta entender lo que la maestra y docentes proponen, porque les falta lo que se enseñó antes, y esto dificulta la comprensión y el aprendizaje.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179" name="Google Shape;179;p9"/>
          <p:cNvSpPr txBox="1"/>
          <p:nvPr/>
        </p:nvSpPr>
        <p:spPr>
          <a:xfrm>
            <a:off x="4949333" y="2514650"/>
            <a:ext cx="3900600" cy="49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999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657" u="none" cap="none" strike="noStrike">
                <a:solidFill>
                  <a:srgbClr val="F19005"/>
                </a:solidFill>
                <a:latin typeface="Source Sans 3"/>
                <a:ea typeface="Source Sans 3"/>
                <a:cs typeface="Source Sans 3"/>
                <a:sym typeface="Source Sans 3"/>
              </a:rPr>
              <a:t>Se desaniman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0" marL="0" marR="0" rtl="0" algn="ctr">
              <a:lnSpc>
                <a:spcPct val="12997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3493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Como no entienden, se desaniman y no quieren participar, ya que se sienten "atrás" de los demás.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180" name="Google Shape;180;p9"/>
          <p:cNvSpPr txBox="1"/>
          <p:nvPr/>
        </p:nvSpPr>
        <p:spPr>
          <a:xfrm>
            <a:off x="9438067" y="2514650"/>
            <a:ext cx="3900600" cy="49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999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657" u="none" cap="none" strike="noStrike">
                <a:solidFill>
                  <a:srgbClr val="E10D19"/>
                </a:solidFill>
                <a:latin typeface="Source Sans 3"/>
                <a:ea typeface="Source Sans 3"/>
                <a:cs typeface="Source Sans 3"/>
                <a:sym typeface="Source Sans 3"/>
              </a:rPr>
              <a:t>Se olvidan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0" marL="0" marR="0" rtl="0" algn="ctr">
              <a:lnSpc>
                <a:spcPct val="12997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3493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Pierden el hábito de levantarse temprano, de estudiar y de compartir con sus pares.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  <p:sp>
        <p:nvSpPr>
          <p:cNvPr id="181" name="Google Shape;181;p9"/>
          <p:cNvSpPr txBox="1"/>
          <p:nvPr/>
        </p:nvSpPr>
        <p:spPr>
          <a:xfrm>
            <a:off x="13926800" y="2514650"/>
            <a:ext cx="3900600" cy="58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999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657" u="none" cap="none" strike="noStrike">
                <a:solidFill>
                  <a:srgbClr val="941E7F"/>
                </a:solidFill>
                <a:latin typeface="Source Sans 3"/>
                <a:ea typeface="Source Sans 3"/>
                <a:cs typeface="Source Sans 3"/>
                <a:sym typeface="Source Sans 3"/>
              </a:rPr>
              <a:t>Se alimenta el círculo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  <a:p>
            <a:pPr indent="0" lvl="0" marL="0" marR="0" rtl="0" algn="ctr">
              <a:lnSpc>
                <a:spcPct val="12997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3493" u="none" cap="none" strike="noStrike">
                <a:solidFill>
                  <a:srgbClr val="000000"/>
                </a:solidFill>
                <a:latin typeface="Source Sans 3"/>
                <a:ea typeface="Source Sans 3"/>
                <a:cs typeface="Source Sans 3"/>
                <a:sym typeface="Source Sans 3"/>
              </a:rPr>
              <a:t>No asistir a clase genera estrés y desmotivación, lo que hace que el o la estudiante quiera faltar más. </a:t>
            </a:r>
            <a:endParaRPr>
              <a:latin typeface="Source Sans 3"/>
              <a:ea typeface="Source Sans 3"/>
              <a:cs typeface="Source Sans 3"/>
              <a:sym typeface="Source Sans 3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