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Source Sans 3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hmVtWo7TQ5vb5Cyi/YdlamtL23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CCFF47-51C3-47C9-89EF-39C33C325922}">
  <a:tblStyle styleId="{A0CCFF47-51C3-47C9-89EF-39C33C32592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3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SourceSans3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SourceSans3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ourceSans3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hyperlink" Target="https://asistencia.anep.edu.uy/materiales" TargetMode="External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17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221764">
            <a:off x="-1921330" y="3508"/>
            <a:ext cx="21260239" cy="615996"/>
          </a:xfrm>
          <a:custGeom>
            <a:rect b="b" l="l" r="r" t="t"/>
            <a:pathLst>
              <a:path extrusionOk="0" h="615996" w="21260239">
                <a:moveTo>
                  <a:pt x="0" y="0"/>
                </a:moveTo>
                <a:lnTo>
                  <a:pt x="21260239" y="0"/>
                </a:lnTo>
                <a:lnTo>
                  <a:pt x="21260239" y="615996"/>
                </a:lnTo>
                <a:lnTo>
                  <a:pt x="0" y="615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529" l="0" r="0" t="-324861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221764">
            <a:off x="-1651174" y="9769533"/>
            <a:ext cx="21260239" cy="615996"/>
          </a:xfrm>
          <a:custGeom>
            <a:rect b="b" l="l" r="r" t="t"/>
            <a:pathLst>
              <a:path extrusionOk="0" h="615996" w="21260239">
                <a:moveTo>
                  <a:pt x="0" y="0"/>
                </a:moveTo>
                <a:lnTo>
                  <a:pt x="21260240" y="0"/>
                </a:lnTo>
                <a:lnTo>
                  <a:pt x="21260240" y="615995"/>
                </a:lnTo>
                <a:lnTo>
                  <a:pt x="0" y="615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9524" l="0" r="0" t="-99763"/>
            </a:stretch>
          </a:blipFill>
          <a:ln>
            <a:noFill/>
          </a:ln>
        </p:spPr>
      </p:sp>
      <p:grpSp>
        <p:nvGrpSpPr>
          <p:cNvPr id="86" name="Google Shape;86;p1"/>
          <p:cNvGrpSpPr/>
          <p:nvPr/>
        </p:nvGrpSpPr>
        <p:grpSpPr>
          <a:xfrm>
            <a:off x="6455176" y="1844096"/>
            <a:ext cx="5377648" cy="4664935"/>
            <a:chOff x="0" y="0"/>
            <a:chExt cx="7170197" cy="6219913"/>
          </a:xfrm>
        </p:grpSpPr>
        <p:sp>
          <p:nvSpPr>
            <p:cNvPr id="87" name="Google Shape;87;p1"/>
            <p:cNvSpPr/>
            <p:nvPr/>
          </p:nvSpPr>
          <p:spPr>
            <a:xfrm>
              <a:off x="0" y="5986882"/>
              <a:ext cx="7170197" cy="233031"/>
            </a:xfrm>
            <a:custGeom>
              <a:rect b="b" l="l" r="r" t="t"/>
              <a:pathLst>
                <a:path extrusionOk="0" h="233031" w="7170197">
                  <a:moveTo>
                    <a:pt x="0" y="0"/>
                  </a:moveTo>
                  <a:lnTo>
                    <a:pt x="7170197" y="0"/>
                  </a:lnTo>
                  <a:lnTo>
                    <a:pt x="7170197" y="233031"/>
                  </a:lnTo>
                  <a:lnTo>
                    <a:pt x="0" y="233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8" name="Google Shape;88;p1"/>
            <p:cNvSpPr/>
            <p:nvPr/>
          </p:nvSpPr>
          <p:spPr>
            <a:xfrm>
              <a:off x="554667" y="2554992"/>
              <a:ext cx="6060862" cy="3197105"/>
            </a:xfrm>
            <a:custGeom>
              <a:rect b="b" l="l" r="r" t="t"/>
              <a:pathLst>
                <a:path extrusionOk="0" h="3197105" w="6060862">
                  <a:moveTo>
                    <a:pt x="0" y="0"/>
                  </a:moveTo>
                  <a:lnTo>
                    <a:pt x="6060862" y="0"/>
                  </a:lnTo>
                  <a:lnTo>
                    <a:pt x="6060862" y="3197104"/>
                  </a:lnTo>
                  <a:lnTo>
                    <a:pt x="0" y="31971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9" name="Google Shape;89;p1"/>
            <p:cNvSpPr/>
            <p:nvPr/>
          </p:nvSpPr>
          <p:spPr>
            <a:xfrm>
              <a:off x="2153870" y="0"/>
              <a:ext cx="2880993" cy="2315598"/>
            </a:xfrm>
            <a:custGeom>
              <a:rect b="b" l="l" r="r" t="t"/>
              <a:pathLst>
                <a:path extrusionOk="0" h="2315598" w="2880993">
                  <a:moveTo>
                    <a:pt x="0" y="0"/>
                  </a:moveTo>
                  <a:lnTo>
                    <a:pt x="2880993" y="0"/>
                  </a:lnTo>
                  <a:lnTo>
                    <a:pt x="2880993" y="2315598"/>
                  </a:lnTo>
                  <a:lnTo>
                    <a:pt x="0" y="23155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0" name="Google Shape;90;p1"/>
          <p:cNvSpPr/>
          <p:nvPr/>
        </p:nvSpPr>
        <p:spPr>
          <a:xfrm>
            <a:off x="6103387" y="7870006"/>
            <a:ext cx="6007499" cy="871087"/>
          </a:xfrm>
          <a:custGeom>
            <a:rect b="b" l="l" r="r" t="t"/>
            <a:pathLst>
              <a:path extrusionOk="0" h="871087" w="6007499">
                <a:moveTo>
                  <a:pt x="0" y="0"/>
                </a:moveTo>
                <a:lnTo>
                  <a:pt x="6007498" y="0"/>
                </a:lnTo>
                <a:lnTo>
                  <a:pt x="6007498" y="871088"/>
                </a:lnTo>
                <a:lnTo>
                  <a:pt x="0" y="871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6066523" y="6955661"/>
            <a:ext cx="60813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45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Herramientas para </a:t>
            </a:r>
            <a:r>
              <a:rPr b="1" i="0" lang="en-US" sz="2245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promover la asistencia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726" y="3331632"/>
            <a:ext cx="7052610" cy="49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8850437" y="3187288"/>
            <a:ext cx="8408863" cy="5609561"/>
          </a:xfrm>
          <a:custGeom>
            <a:rect b="b" l="l" r="r" t="t"/>
            <a:pathLst>
              <a:path extrusionOk="0" h="5609561" w="8408863">
                <a:moveTo>
                  <a:pt x="0" y="0"/>
                </a:moveTo>
                <a:lnTo>
                  <a:pt x="8408863" y="0"/>
                </a:lnTo>
                <a:lnTo>
                  <a:pt x="8408863" y="5609561"/>
                </a:lnTo>
                <a:lnTo>
                  <a:pt x="0" y="5609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23" r="-123" t="0"/>
            </a:stretch>
          </a:blipFill>
          <a:ln>
            <a:noFill/>
          </a:ln>
        </p:spPr>
      </p:sp>
      <p:sp>
        <p:nvSpPr>
          <p:cNvPr id="171" name="Google Shape;171;p10"/>
          <p:cNvSpPr txBox="1"/>
          <p:nvPr/>
        </p:nvSpPr>
        <p:spPr>
          <a:xfrm>
            <a:off x="2220625" y="8461811"/>
            <a:ext cx="58188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929" u="sng" cap="none" strike="noStrike">
                <a:solidFill>
                  <a:srgbClr val="00AFEF"/>
                </a:solidFill>
                <a:latin typeface="Source Sans 3"/>
                <a:ea typeface="Source Sans 3"/>
                <a:cs typeface="Source Sans 3"/>
                <a:sym typeface="Source Sans 3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asistencia.anep.edu.uy/materiales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9380313" y="8461811"/>
            <a:ext cx="73491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929" u="none" cap="none" strike="noStrike">
                <a:solidFill>
                  <a:srgbClr val="00AFEF"/>
                </a:solidFill>
                <a:latin typeface="Source Sans 3"/>
                <a:ea typeface="Source Sans 3"/>
                <a:cs typeface="Source Sans 3"/>
                <a:sym typeface="Source Sans 3"/>
              </a:rPr>
              <a:t>Versión física en centros públicos urbanos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2690107" y="933450"/>
            <a:ext cx="129078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Encuentra más recursos disponibles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para abordar la asistencia: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4417611" y="9151956"/>
            <a:ext cx="9452778" cy="106344"/>
          </a:xfrm>
          <a:custGeom>
            <a:rect b="b" l="l" r="r" t="t"/>
            <a:pathLst>
              <a:path extrusionOk="0" h="106344" w="9452778">
                <a:moveTo>
                  <a:pt x="0" y="0"/>
                </a:moveTo>
                <a:lnTo>
                  <a:pt x="9452778" y="0"/>
                </a:lnTo>
                <a:lnTo>
                  <a:pt x="9452778" y="106344"/>
                </a:lnTo>
                <a:lnTo>
                  <a:pt x="0" y="10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175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/>
          <p:nvPr/>
        </p:nvSpPr>
        <p:spPr>
          <a:xfrm rot="221764">
            <a:off x="-1921330" y="3508"/>
            <a:ext cx="21260239" cy="615996"/>
          </a:xfrm>
          <a:custGeom>
            <a:rect b="b" l="l" r="r" t="t"/>
            <a:pathLst>
              <a:path extrusionOk="0" h="615996" w="21260239">
                <a:moveTo>
                  <a:pt x="0" y="0"/>
                </a:moveTo>
                <a:lnTo>
                  <a:pt x="21260239" y="0"/>
                </a:lnTo>
                <a:lnTo>
                  <a:pt x="21260239" y="615996"/>
                </a:lnTo>
                <a:lnTo>
                  <a:pt x="0" y="615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529" l="0" r="0" t="-324861"/>
            </a:stretch>
          </a:blipFill>
          <a:ln>
            <a:noFill/>
          </a:ln>
        </p:spPr>
      </p:sp>
      <p:sp>
        <p:nvSpPr>
          <p:cNvPr id="180" name="Google Shape;180;p11"/>
          <p:cNvSpPr/>
          <p:nvPr/>
        </p:nvSpPr>
        <p:spPr>
          <a:xfrm rot="221764">
            <a:off x="-1651174" y="9769533"/>
            <a:ext cx="21260239" cy="615996"/>
          </a:xfrm>
          <a:custGeom>
            <a:rect b="b" l="l" r="r" t="t"/>
            <a:pathLst>
              <a:path extrusionOk="0" h="615996" w="21260239">
                <a:moveTo>
                  <a:pt x="0" y="0"/>
                </a:moveTo>
                <a:lnTo>
                  <a:pt x="21260240" y="0"/>
                </a:lnTo>
                <a:lnTo>
                  <a:pt x="21260240" y="615995"/>
                </a:lnTo>
                <a:lnTo>
                  <a:pt x="0" y="615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9524" l="0" r="0" t="-99763"/>
            </a:stretch>
          </a:blipFill>
          <a:ln>
            <a:noFill/>
          </a:ln>
        </p:spPr>
      </p:sp>
      <p:sp>
        <p:nvSpPr>
          <p:cNvPr id="181" name="Google Shape;181;p11"/>
          <p:cNvSpPr/>
          <p:nvPr/>
        </p:nvSpPr>
        <p:spPr>
          <a:xfrm>
            <a:off x="5088361" y="4555432"/>
            <a:ext cx="8111278" cy="1176135"/>
          </a:xfrm>
          <a:custGeom>
            <a:rect b="b" l="l" r="r" t="t"/>
            <a:pathLst>
              <a:path extrusionOk="0" h="1176135" w="8111278">
                <a:moveTo>
                  <a:pt x="0" y="0"/>
                </a:moveTo>
                <a:lnTo>
                  <a:pt x="8111278" y="0"/>
                </a:lnTo>
                <a:lnTo>
                  <a:pt x="8111278" y="1176136"/>
                </a:lnTo>
                <a:lnTo>
                  <a:pt x="0" y="1176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FE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762591" y="4320965"/>
            <a:ext cx="14762700" cy="29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Asistir importa: </a:t>
            </a:r>
            <a:endParaRPr sz="1100"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una responsabilidad compartida</a:t>
            </a:r>
            <a:endParaRPr sz="1100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97" name="Google Shape;97;p2"/>
          <p:cNvSpPr/>
          <p:nvPr/>
        </p:nvSpPr>
        <p:spPr>
          <a:xfrm rot="10800000">
            <a:off x="-1563343" y="7754800"/>
            <a:ext cx="19360873" cy="5925819"/>
          </a:xfrm>
          <a:custGeom>
            <a:rect b="b" l="l" r="r" t="t"/>
            <a:pathLst>
              <a:path extrusionOk="0" h="5925819" w="19360873">
                <a:moveTo>
                  <a:pt x="0" y="0"/>
                </a:moveTo>
                <a:lnTo>
                  <a:pt x="19360873" y="0"/>
                </a:lnTo>
                <a:lnTo>
                  <a:pt x="19360873" y="5925819"/>
                </a:lnTo>
                <a:lnTo>
                  <a:pt x="0" y="5925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>
            <a:off x="1028700" y="-2843263"/>
            <a:ext cx="18579053" cy="5686525"/>
          </a:xfrm>
          <a:custGeom>
            <a:rect b="b" l="l" r="r" t="t"/>
            <a:pathLst>
              <a:path extrusionOk="0" h="5686525" w="18579053">
                <a:moveTo>
                  <a:pt x="0" y="0"/>
                </a:moveTo>
                <a:lnTo>
                  <a:pt x="18579053" y="0"/>
                </a:lnTo>
                <a:lnTo>
                  <a:pt x="18579053" y="5686526"/>
                </a:lnTo>
                <a:lnTo>
                  <a:pt x="0" y="56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8282256" y="2485836"/>
            <a:ext cx="1723488" cy="1723488"/>
          </a:xfrm>
          <a:custGeom>
            <a:rect b="b" l="l" r="r" t="t"/>
            <a:pathLst>
              <a:path extrusionOk="0" h="1723488" w="1723488">
                <a:moveTo>
                  <a:pt x="0" y="0"/>
                </a:moveTo>
                <a:lnTo>
                  <a:pt x="1723488" y="0"/>
                </a:lnTo>
                <a:lnTo>
                  <a:pt x="1723488" y="1723488"/>
                </a:lnTo>
                <a:lnTo>
                  <a:pt x="0" y="1723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 rot="10800000">
            <a:off x="-1563343" y="7961834"/>
            <a:ext cx="19360873" cy="5925819"/>
          </a:xfrm>
          <a:custGeom>
            <a:rect b="b" l="l" r="r" t="t"/>
            <a:pathLst>
              <a:path extrusionOk="0" h="5925819" w="19360873">
                <a:moveTo>
                  <a:pt x="0" y="0"/>
                </a:moveTo>
                <a:lnTo>
                  <a:pt x="19360873" y="0"/>
                </a:lnTo>
                <a:lnTo>
                  <a:pt x="19360873" y="5925819"/>
                </a:lnTo>
                <a:lnTo>
                  <a:pt x="0" y="5925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3"/>
          <p:cNvSpPr/>
          <p:nvPr/>
        </p:nvSpPr>
        <p:spPr>
          <a:xfrm>
            <a:off x="1028700" y="-2843263"/>
            <a:ext cx="18579053" cy="5686525"/>
          </a:xfrm>
          <a:custGeom>
            <a:rect b="b" l="l" r="r" t="t"/>
            <a:pathLst>
              <a:path extrusionOk="0" h="5686525" w="18579053">
                <a:moveTo>
                  <a:pt x="0" y="0"/>
                </a:moveTo>
                <a:lnTo>
                  <a:pt x="18579053" y="0"/>
                </a:lnTo>
                <a:lnTo>
                  <a:pt x="18579053" y="5686526"/>
                </a:lnTo>
                <a:lnTo>
                  <a:pt x="0" y="56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3"/>
          <p:cNvSpPr txBox="1"/>
          <p:nvPr/>
        </p:nvSpPr>
        <p:spPr>
          <a:xfrm>
            <a:off x="1762591" y="3570129"/>
            <a:ext cx="14762700" cy="3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AFEF"/>
                </a:solidFill>
                <a:latin typeface="Source Sans 3"/>
                <a:ea typeface="Source Sans 3"/>
                <a:cs typeface="Source Sans 3"/>
                <a:sym typeface="Source Sans 3"/>
              </a:rPr>
              <a:t>Objetivo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Sensibilizar a los equipos docentes sobre los efectos del ausentismo escolar y analizar la magnitud del problema a partir de datos nacionales y del propio centro educativo.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1028700" y="942975"/>
            <a:ext cx="160497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La asistencia puede ser clasificada de la siguiente manera: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417611" y="9151956"/>
            <a:ext cx="9452778" cy="106344"/>
          </a:xfrm>
          <a:custGeom>
            <a:rect b="b" l="l" r="r" t="t"/>
            <a:pathLst>
              <a:path extrusionOk="0" h="106344" w="9452778">
                <a:moveTo>
                  <a:pt x="0" y="0"/>
                </a:moveTo>
                <a:lnTo>
                  <a:pt x="9452778" y="0"/>
                </a:lnTo>
                <a:lnTo>
                  <a:pt x="9452778" y="106344"/>
                </a:lnTo>
                <a:lnTo>
                  <a:pt x="0" y="10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4"/>
          <p:cNvSpPr txBox="1"/>
          <p:nvPr/>
        </p:nvSpPr>
        <p:spPr>
          <a:xfrm>
            <a:off x="1021996" y="3264029"/>
            <a:ext cx="3646800" cy="4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57" u="none" cap="none" strike="noStrike">
                <a:solidFill>
                  <a:srgbClr val="92C020"/>
                </a:solidFill>
                <a:latin typeface="Source Sans 3"/>
                <a:ea typeface="Source Sans 3"/>
                <a:cs typeface="Source Sans 3"/>
                <a:sym typeface="Source Sans 3"/>
              </a:rPr>
              <a:t>Asistencia satisfactoria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marR="0" rtl="0" algn="ctr">
              <a:lnSpc>
                <a:spcPct val="12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93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estudiantes cuya inasistencia es menor al 10% de las clases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5218821" y="3264029"/>
            <a:ext cx="3646800" cy="4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57" u="none" cap="none" strike="noStrike">
                <a:solidFill>
                  <a:srgbClr val="F19005"/>
                </a:solidFill>
                <a:latin typeface="Source Sans 3"/>
                <a:ea typeface="Source Sans 3"/>
                <a:cs typeface="Source Sans 3"/>
                <a:sym typeface="Source Sans 3"/>
              </a:rPr>
              <a:t>Inasistencia a atender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marR="0" rtl="0" algn="ctr">
              <a:lnSpc>
                <a:spcPct val="12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93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estudiantes cuya inasistencia se encuentra entre el 10% y 20%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9415646" y="3264029"/>
            <a:ext cx="3646800" cy="4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57" u="none" cap="none" strike="noStrike">
                <a:solidFill>
                  <a:srgbClr val="E10D19"/>
                </a:solidFill>
                <a:latin typeface="Source Sans 3"/>
                <a:ea typeface="Source Sans 3"/>
                <a:cs typeface="Source Sans 3"/>
                <a:sym typeface="Source Sans 3"/>
              </a:rPr>
              <a:t>Inasistencia grave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marR="0" rtl="0" algn="ctr">
              <a:lnSpc>
                <a:spcPct val="12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93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estudiantes cuya inasistencia se encuentra entre el 20% y 50%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3612471" y="3264029"/>
            <a:ext cx="36468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57" u="none" cap="none" strike="noStrike">
                <a:solidFill>
                  <a:srgbClr val="941E7F"/>
                </a:solidFill>
                <a:latin typeface="Source Sans 3"/>
                <a:ea typeface="Source Sans 3"/>
                <a:cs typeface="Source Sans 3"/>
                <a:sym typeface="Source Sans 3"/>
              </a:rPr>
              <a:t>Inasistencia muy grave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marR="0" rtl="0" algn="ctr">
              <a:lnSpc>
                <a:spcPct val="12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93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estudiantes cuya inasistencia es mayor al 50%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/>
        </p:nvSpPr>
        <p:spPr>
          <a:xfrm>
            <a:off x="1028700" y="942975"/>
            <a:ext cx="160497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Los porcentajes de inasistencia equivalen a la siguiente cantidad de días: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4417611" y="9151956"/>
            <a:ext cx="9452778" cy="106344"/>
          </a:xfrm>
          <a:custGeom>
            <a:rect b="b" l="l" r="r" t="t"/>
            <a:pathLst>
              <a:path extrusionOk="0" h="106344" w="9452778">
                <a:moveTo>
                  <a:pt x="0" y="0"/>
                </a:moveTo>
                <a:lnTo>
                  <a:pt x="9452778" y="0"/>
                </a:lnTo>
                <a:lnTo>
                  <a:pt x="9452778" y="106344"/>
                </a:lnTo>
                <a:lnTo>
                  <a:pt x="0" y="10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23" name="Google Shape;123;p5"/>
          <p:cNvGraphicFramePr/>
          <p:nvPr/>
        </p:nvGraphicFramePr>
        <p:xfrm>
          <a:off x="1028700" y="3109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{A0CCFF47-51C3-47C9-89EF-39C33C325922}</a:tableStyleId>
              </a:tblPr>
              <a:tblGrid>
                <a:gridCol w="6337150"/>
                <a:gridCol w="5775625"/>
                <a:gridCol w="4117825"/>
              </a:tblGrid>
              <a:tr h="90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FFFFFF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Categorías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1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FFFFFF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Educación inicial y primaria*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1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FFFFFF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Educación media**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175"/>
                    </a:solidFill>
                  </a:tcPr>
                </a:tc>
              </a:tr>
              <a:tr h="90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92C02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Asistencia satisfactoria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Hasta 18 faltas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Hasta 17 faltas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F19005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Inasistencia a atender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Entre 19 y 37 faltas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Entre 18 y 34 faltas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E10D19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Inasistencia grave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Entre 38 y 92 faltas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Entre 35 y 85 faltas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941E7F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Inasistencia muy grave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93 o más faltas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8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86 o más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5"/>
          <p:cNvSpPr txBox="1"/>
          <p:nvPr/>
        </p:nvSpPr>
        <p:spPr>
          <a:xfrm>
            <a:off x="1028700" y="7937641"/>
            <a:ext cx="16049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99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*En educación inicial y primaria se estima sobre la base de 185 días de clase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99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**En educación media se estima sobre la base de 170 días de clase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 title="Presentación_Asistir importa.png"/>
          <p:cNvPicPr preferRelativeResize="0"/>
          <p:nvPr/>
        </p:nvPicPr>
        <p:blipFill rotWithShape="1">
          <a:blip r:embed="rId3">
            <a:alphaModFix/>
          </a:blip>
          <a:srcRect b="14446" l="12049" r="11598" t="27255"/>
          <a:stretch/>
        </p:blipFill>
        <p:spPr>
          <a:xfrm>
            <a:off x="2203450" y="2804000"/>
            <a:ext cx="13963723" cy="599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1028700" y="942975"/>
            <a:ext cx="1670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Promedio de faltas (justificadas o no) según grado/curso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4417611" y="9151956"/>
            <a:ext cx="9452778" cy="106344"/>
          </a:xfrm>
          <a:custGeom>
            <a:rect b="b" l="l" r="r" t="t"/>
            <a:pathLst>
              <a:path extrusionOk="0" h="106344" w="9452778">
                <a:moveTo>
                  <a:pt x="0" y="0"/>
                </a:moveTo>
                <a:lnTo>
                  <a:pt x="9452778" y="0"/>
                </a:lnTo>
                <a:lnTo>
                  <a:pt x="9452778" y="106344"/>
                </a:lnTo>
                <a:lnTo>
                  <a:pt x="0" y="10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6"/>
          <p:cNvSpPr txBox="1"/>
          <p:nvPr/>
        </p:nvSpPr>
        <p:spPr>
          <a:xfrm>
            <a:off x="1028700" y="1772900"/>
            <a:ext cx="508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Año 2024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3897386" y="8801284"/>
            <a:ext cx="10435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91" u="none" cap="none" strike="noStrike">
                <a:solidFill>
                  <a:srgbClr val="353535"/>
                </a:solidFill>
                <a:latin typeface="Source Sans 3"/>
                <a:ea typeface="Source Sans 3"/>
                <a:cs typeface="Source Sans 3"/>
                <a:sym typeface="Source Sans 3"/>
              </a:rPr>
              <a:t>Fuente: Cardozo 2025 en base a datos de ANEP 2024.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/>
        </p:nvSpPr>
        <p:spPr>
          <a:xfrm>
            <a:off x="1028700" y="942975"/>
            <a:ext cx="1604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En 2024, el promedio de faltas por nivel educativo fue: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4417611" y="9151956"/>
            <a:ext cx="9452778" cy="106344"/>
          </a:xfrm>
          <a:custGeom>
            <a:rect b="b" l="l" r="r" t="t"/>
            <a:pathLst>
              <a:path extrusionOk="0" h="106344" w="9452778">
                <a:moveTo>
                  <a:pt x="0" y="0"/>
                </a:moveTo>
                <a:lnTo>
                  <a:pt x="9452778" y="0"/>
                </a:lnTo>
                <a:lnTo>
                  <a:pt x="9452778" y="106344"/>
                </a:lnTo>
                <a:lnTo>
                  <a:pt x="0" y="10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7"/>
          <p:cNvSpPr/>
          <p:nvPr/>
        </p:nvSpPr>
        <p:spPr>
          <a:xfrm flipH="1">
            <a:off x="938241" y="4466880"/>
            <a:ext cx="1187052" cy="676620"/>
          </a:xfrm>
          <a:custGeom>
            <a:rect b="b" l="l" r="r" t="t"/>
            <a:pathLst>
              <a:path extrusionOk="0" h="676620" w="1187052">
                <a:moveTo>
                  <a:pt x="0" y="676620"/>
                </a:moveTo>
                <a:lnTo>
                  <a:pt x="1187052" y="676620"/>
                </a:lnTo>
                <a:lnTo>
                  <a:pt x="1187052" y="0"/>
                </a:lnTo>
                <a:lnTo>
                  <a:pt x="0" y="0"/>
                </a:lnTo>
                <a:lnTo>
                  <a:pt x="0" y="67662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7"/>
          <p:cNvSpPr txBox="1"/>
          <p:nvPr/>
        </p:nvSpPr>
        <p:spPr>
          <a:xfrm>
            <a:off x="2491464" y="4615342"/>
            <a:ext cx="118758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Primaria: 29,4 faltas (de 185 días lectivos).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42" name="Google Shape;142;p7"/>
          <p:cNvSpPr/>
          <p:nvPr/>
        </p:nvSpPr>
        <p:spPr>
          <a:xfrm flipH="1">
            <a:off x="938241" y="2876550"/>
            <a:ext cx="1187052" cy="676620"/>
          </a:xfrm>
          <a:custGeom>
            <a:rect b="b" l="l" r="r" t="t"/>
            <a:pathLst>
              <a:path extrusionOk="0" h="676620" w="1187052">
                <a:moveTo>
                  <a:pt x="0" y="676619"/>
                </a:moveTo>
                <a:lnTo>
                  <a:pt x="1187052" y="676619"/>
                </a:lnTo>
                <a:lnTo>
                  <a:pt x="1187052" y="0"/>
                </a:lnTo>
                <a:lnTo>
                  <a:pt x="0" y="0"/>
                </a:lnTo>
                <a:lnTo>
                  <a:pt x="0" y="67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7"/>
          <p:cNvSpPr txBox="1"/>
          <p:nvPr/>
        </p:nvSpPr>
        <p:spPr>
          <a:xfrm>
            <a:off x="2491464" y="2988171"/>
            <a:ext cx="118758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Educación inicial: 44,4 faltas (de 185 días lectivos).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44" name="Google Shape;144;p7"/>
          <p:cNvSpPr/>
          <p:nvPr/>
        </p:nvSpPr>
        <p:spPr>
          <a:xfrm flipH="1">
            <a:off x="938241" y="6135518"/>
            <a:ext cx="1187052" cy="676620"/>
          </a:xfrm>
          <a:custGeom>
            <a:rect b="b" l="l" r="r" t="t"/>
            <a:pathLst>
              <a:path extrusionOk="0" h="676620" w="1187052">
                <a:moveTo>
                  <a:pt x="0" y="676620"/>
                </a:moveTo>
                <a:lnTo>
                  <a:pt x="1187052" y="676620"/>
                </a:lnTo>
                <a:lnTo>
                  <a:pt x="1187052" y="0"/>
                </a:lnTo>
                <a:lnTo>
                  <a:pt x="0" y="0"/>
                </a:lnTo>
                <a:lnTo>
                  <a:pt x="0" y="67662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7"/>
          <p:cNvSpPr txBox="1"/>
          <p:nvPr/>
        </p:nvSpPr>
        <p:spPr>
          <a:xfrm>
            <a:off x="2491464" y="6283980"/>
            <a:ext cx="131022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Media básica: 40,6 en secundaria (de 170 días lectivos).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3926221" y="8646202"/>
            <a:ext cx="10435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91" u="none" cap="none" strike="noStrike">
                <a:solidFill>
                  <a:srgbClr val="353535"/>
                </a:solidFill>
                <a:latin typeface="Source Sans 3"/>
                <a:ea typeface="Source Sans 3"/>
                <a:cs typeface="Source Sans 3"/>
                <a:sym typeface="Source Sans 3"/>
              </a:rPr>
              <a:t>Fuente: Elaborado por UNICEF en base en datos de ANEP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1028700" y="942975"/>
            <a:ext cx="1604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Observemos este caso: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4417611" y="9151956"/>
            <a:ext cx="9452778" cy="106344"/>
          </a:xfrm>
          <a:custGeom>
            <a:rect b="b" l="l" r="r" t="t"/>
            <a:pathLst>
              <a:path extrusionOk="0" h="106344" w="9452778">
                <a:moveTo>
                  <a:pt x="0" y="0"/>
                </a:moveTo>
                <a:lnTo>
                  <a:pt x="9452778" y="0"/>
                </a:lnTo>
                <a:lnTo>
                  <a:pt x="9452778" y="106344"/>
                </a:lnTo>
                <a:lnTo>
                  <a:pt x="0" y="10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53" name="Google Shape;153;p8"/>
          <p:cNvGraphicFramePr/>
          <p:nvPr/>
        </p:nvGraphicFramePr>
        <p:xfrm>
          <a:off x="1028700" y="26993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{A0CCFF47-51C3-47C9-89EF-39C33C325922}</a:tableStyleId>
              </a:tblPr>
              <a:tblGrid>
                <a:gridCol w="5214350"/>
                <a:gridCol w="5214350"/>
                <a:gridCol w="5214350"/>
              </a:tblGrid>
              <a:tr h="1286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99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32" u="none" cap="none" strike="noStrike">
                          <a:solidFill>
                            <a:srgbClr val="FFFFFF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Centro educativo A 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99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32" u="none" cap="none" strike="noStrike">
                          <a:solidFill>
                            <a:srgbClr val="FFFFFF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Centro educativo B 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EF"/>
                    </a:solidFill>
                  </a:tcPr>
                </a:tc>
              </a:tr>
              <a:tr h="129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Total de estudiantes 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100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100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Asistencia promedio 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98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98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Asistencia individual¹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100 estudiantes faltaron 3 o 4 días en el año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10 estudiantes faltaron </a:t>
                      </a:r>
                      <a:endParaRPr sz="1100" u="none" cap="none" strike="noStrike"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  <a:p>
                      <a:pPr indent="0" lvl="0" marL="0" marR="0" rtl="0" algn="ctr">
                        <a:lnSpc>
                          <a:spcPct val="14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32" u="none" cap="none" strike="noStrike">
                          <a:solidFill>
                            <a:srgbClr val="000000"/>
                          </a:solidFill>
                          <a:latin typeface="Source Sans 3"/>
                          <a:ea typeface="Source Sans 3"/>
                          <a:cs typeface="Source Sans 3"/>
                          <a:sym typeface="Source Sans 3"/>
                        </a:rPr>
                        <a:t>34 veces en el año </a:t>
                      </a:r>
                      <a:endParaRPr>
                        <a:latin typeface="Source Sans 3"/>
                        <a:ea typeface="Source Sans 3"/>
                        <a:cs typeface="Source Sans 3"/>
                        <a:sym typeface="Source Sans 3"/>
                      </a:endParaRPr>
                    </a:p>
                  </a:txBody>
                  <a:tcPr marT="168225" marB="168225" marR="168225" marL="168225" anchor="ctr">
                    <a:lnL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6075">
                      <a:solidFill>
                        <a:srgbClr val="0031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/>
        </p:nvSpPr>
        <p:spPr>
          <a:xfrm>
            <a:off x="600200" y="942975"/>
            <a:ext cx="1709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Los promedios de asistencia pueden ocultar desigualdades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4417611" y="9151956"/>
            <a:ext cx="9452778" cy="106344"/>
          </a:xfrm>
          <a:custGeom>
            <a:rect b="b" l="l" r="r" t="t"/>
            <a:pathLst>
              <a:path extrusionOk="0" h="106344" w="9452778">
                <a:moveTo>
                  <a:pt x="0" y="0"/>
                </a:moveTo>
                <a:lnTo>
                  <a:pt x="9452778" y="0"/>
                </a:lnTo>
                <a:lnTo>
                  <a:pt x="9452778" y="106344"/>
                </a:lnTo>
                <a:lnTo>
                  <a:pt x="0" y="10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9"/>
          <p:cNvSpPr txBox="1"/>
          <p:nvPr/>
        </p:nvSpPr>
        <p:spPr>
          <a:xfrm>
            <a:off x="593496" y="2063428"/>
            <a:ext cx="16237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En ambos casos hablamos de </a:t>
            </a:r>
            <a:r>
              <a:rPr b="1" i="0" lang="en-US" sz="4500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340 faltas</a:t>
            </a:r>
            <a:r>
              <a:rPr i="0" lang="en-US" sz="4500" u="none" cap="none" strike="noStrike">
                <a:solidFill>
                  <a:srgbClr val="003175"/>
                </a:solidFill>
                <a:latin typeface="Source Sans 3"/>
                <a:ea typeface="Source Sans 3"/>
                <a:cs typeface="Source Sans 3"/>
                <a:sym typeface="Source Sans 3"/>
              </a:rPr>
              <a:t>, pero: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61" name="Google Shape;161;p9"/>
          <p:cNvSpPr/>
          <p:nvPr/>
        </p:nvSpPr>
        <p:spPr>
          <a:xfrm flipH="1">
            <a:off x="9144000" y="4221975"/>
            <a:ext cx="1187052" cy="676620"/>
          </a:xfrm>
          <a:custGeom>
            <a:rect b="b" l="l" r="r" t="t"/>
            <a:pathLst>
              <a:path extrusionOk="0" h="676620" w="1187052">
                <a:moveTo>
                  <a:pt x="0" y="676619"/>
                </a:moveTo>
                <a:lnTo>
                  <a:pt x="1187052" y="676619"/>
                </a:lnTo>
                <a:lnTo>
                  <a:pt x="1187052" y="0"/>
                </a:lnTo>
                <a:lnTo>
                  <a:pt x="0" y="0"/>
                </a:lnTo>
                <a:lnTo>
                  <a:pt x="0" y="67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9"/>
          <p:cNvSpPr txBox="1"/>
          <p:nvPr/>
        </p:nvSpPr>
        <p:spPr>
          <a:xfrm>
            <a:off x="10693002" y="4247375"/>
            <a:ext cx="6729000" cy="4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En el </a:t>
            </a:r>
            <a:r>
              <a:rPr b="1"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centro educativo B</a:t>
            </a:r>
            <a:r>
              <a:rPr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, las 340 faltas fueron generadas por un grupo de 10 estudiantes, que acumularon, en promedio, unas 34 faltas por cada uno de ellos.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63" name="Google Shape;163;p9"/>
          <p:cNvSpPr/>
          <p:nvPr/>
        </p:nvSpPr>
        <p:spPr>
          <a:xfrm flipH="1">
            <a:off x="1028700" y="4221975"/>
            <a:ext cx="1187052" cy="676620"/>
          </a:xfrm>
          <a:custGeom>
            <a:rect b="b" l="l" r="r" t="t"/>
            <a:pathLst>
              <a:path extrusionOk="0" h="676620" w="1187052">
                <a:moveTo>
                  <a:pt x="0" y="676619"/>
                </a:moveTo>
                <a:lnTo>
                  <a:pt x="1187052" y="676619"/>
                </a:lnTo>
                <a:lnTo>
                  <a:pt x="1187052" y="0"/>
                </a:lnTo>
                <a:lnTo>
                  <a:pt x="0" y="0"/>
                </a:lnTo>
                <a:lnTo>
                  <a:pt x="0" y="67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9"/>
          <p:cNvSpPr txBox="1"/>
          <p:nvPr/>
        </p:nvSpPr>
        <p:spPr>
          <a:xfrm>
            <a:off x="2581923" y="4247375"/>
            <a:ext cx="6562200" cy="4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En el </a:t>
            </a:r>
            <a:r>
              <a:rPr b="1"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centro educativo A</a:t>
            </a:r>
            <a:r>
              <a:rPr i="0" lang="en-US" sz="45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, esas 340 faltas se generaron entre todo el estudiantado, lo que significa que faltaron tres o cuatro días cada uno en todo el año.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